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90" r:id="rId5"/>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7A1726-265C-53B4-5746-E7F2C2EBAD6E}" name="Patrick M. O'Shea" initials="PO" userId="S::patrick.m.o'shea@ama-inc.com::ce20fd36-aee5-4b05-a3cb-684fad3e96fe" providerId="AD"/>
  <p188:author id="{B812142A-EB28-EFF7-7323-959B6CC6CE8F}" name="Guest User" initials="GU" userId="S::urn:spo:anon#c516dad95148b61b2888ca604b11e05625432344e719b1c02822f730fe019c2d::" providerId="AD"/>
  <p188:author id="{C267588E-A239-3CCF-062B-A14A710D2C61}" name="Brent W. Bowler" initials="BB" userId="S::brent.w.bowler@ama-inc.com::b056dfb0-c2f2-47f9-9587-c3e842198c5f" providerId="AD"/>
  <p188:author id="{77B347A8-9765-A4C3-5464-E43998E04CB8}" name="Smedsrud, Marisa J. (GSFC-E3)[RSES]" initials="MS" userId="S::mjsmedsr@ndc.nasa.gov::1b1cb6bd-eaaa-4051-8cbf-4cc1e9d80411" providerId="AD"/>
  <p188:author id="{9B671DC4-F867-8520-73EF-EAFB98317814}" name="Hunter, Shanise Y. (LARC-E3)[SSAI DEVELOP]" initials="HSY(ED" userId="S::syhunter@ndc.nasa.gov::4313d2d7-74c6-49cc-8409-3769577baa24" providerId="AD"/>
  <p188:author id="{790E44C8-753B-5F9E-B7E6-3918901A2265}" name="Katie Miller" initials="" userId="S::kathleen.miller@ama-inc.com::2ea5c634-c543-4e5d-80c8-f6f8f4b021a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unter, Shanise Y. (LARC-E3)[SSAI DEVELOP]" initials="HSY(D" lastIdx="49" clrIdx="0">
    <p:extLst>
      <p:ext uri="{19B8F6BF-5375-455C-9EA6-DF929625EA0E}">
        <p15:presenceInfo xmlns:p15="http://schemas.microsoft.com/office/powerpoint/2012/main" userId="S-1-5-21-330711430-3775241029-4075259233-879551" providerId="AD"/>
      </p:ext>
    </p:extLst>
  </p:cmAuthor>
  <p:cmAuthor id="2" name="Ross" initials="R" lastIdx="2" clrIdx="1">
    <p:extLst>
      <p:ext uri="{19B8F6BF-5375-455C-9EA6-DF929625EA0E}">
        <p15:presenceInfo xmlns:p15="http://schemas.microsoft.com/office/powerpoint/2012/main" userId="Ross" providerId="None"/>
      </p:ext>
    </p:extLst>
  </p:cmAuthor>
  <p:cmAuthor id="3" name="Brianne Kendall" initials="BK" lastIdx="4" clrIdx="2">
    <p:extLst>
      <p:ext uri="{19B8F6BF-5375-455C-9EA6-DF929625EA0E}">
        <p15:presenceInfo xmlns:p15="http://schemas.microsoft.com/office/powerpoint/2012/main" userId="S::brianne.kendall@ssaihq.com::faea8925-10cf-4dd4-8fc8-020039f0a6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A478"/>
    <a:srgbClr val="7F7F7F"/>
    <a:srgbClr val="404040"/>
    <a:srgbClr val="9DB23F"/>
    <a:srgbClr val="885C99"/>
    <a:srgbClr val="8A5A9A"/>
    <a:srgbClr val="E4B3F9"/>
    <a:srgbClr val="BA3A50"/>
    <a:srgbClr val="5372B3"/>
    <a:srgbClr val="D267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10CE8-E399-4F24-A00D-E79CA262ACE2}" v="10" dt="2025-03-31T20:05:32.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46" d="100"/>
          <a:sy n="46" d="100"/>
        </p:scale>
        <p:origin x="726" y="-591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nt Bowler" userId="jmWi+jc/gurvaAe9iYwNnYLY23Zcez8BR7gKj5Ys8dY=" providerId="None" clId="Web-{27710CE8-E399-4F24-A00D-E79CA262ACE2}"/>
    <pc:docChg chg="modSld">
      <pc:chgData name="Brent Bowler" userId="jmWi+jc/gurvaAe9iYwNnYLY23Zcez8BR7gKj5Ys8dY=" providerId="None" clId="Web-{27710CE8-E399-4F24-A00D-E79CA262ACE2}" dt="2025-03-31T20:05:31.291" v="2" actId="20577"/>
      <pc:docMkLst>
        <pc:docMk/>
      </pc:docMkLst>
      <pc:sldChg chg="modSp">
        <pc:chgData name="Brent Bowler" userId="jmWi+jc/gurvaAe9iYwNnYLY23Zcez8BR7gKj5Ys8dY=" providerId="None" clId="Web-{27710CE8-E399-4F24-A00D-E79CA262ACE2}" dt="2025-03-31T20:05:31.291" v="2" actId="20577"/>
        <pc:sldMkLst>
          <pc:docMk/>
          <pc:sldMk cId="2680647682" sldId="290"/>
        </pc:sldMkLst>
        <pc:spChg chg="mod">
          <ac:chgData name="Brent Bowler" userId="jmWi+jc/gurvaAe9iYwNnYLY23Zcez8BR7gKj5Ys8dY=" providerId="None" clId="Web-{27710CE8-E399-4F24-A00D-E79CA262ACE2}" dt="2025-03-31T20:05:31.291" v="2" actId="20577"/>
          <ac:spMkLst>
            <pc:docMk/>
            <pc:sldMk cId="2680647682" sldId="290"/>
            <ac:spMk id="42" creationId="{ACC92563-6674-E661-7FD9-14147397D1FD}"/>
          </ac:spMkLst>
        </pc:spChg>
      </pc:sldChg>
    </pc:docChg>
  </pc:docChgLst>
  <pc:docChgLst>
    <pc:chgData name="Karen Allsbrook" userId="a5KDJgupu1qgHyVYkSKHqKY/VVRqZl8HDRIL3gRrGPU=" providerId="None" clId="Web-{0CD45728-50F2-47C4-BE24-D1D2E7ACBF07}"/>
    <pc:docChg chg="modSld">
      <pc:chgData name="Karen Allsbrook" userId="a5KDJgupu1qgHyVYkSKHqKY/VVRqZl8HDRIL3gRrGPU=" providerId="None" clId="Web-{0CD45728-50F2-47C4-BE24-D1D2E7ACBF07}" dt="2025-03-28T19:19:15.957" v="2" actId="20577"/>
      <pc:docMkLst>
        <pc:docMk/>
      </pc:docMkLst>
      <pc:sldChg chg="modSp">
        <pc:chgData name="Karen Allsbrook" userId="a5KDJgupu1qgHyVYkSKHqKY/VVRqZl8HDRIL3gRrGPU=" providerId="None" clId="Web-{0CD45728-50F2-47C4-BE24-D1D2E7ACBF07}" dt="2025-03-28T19:19:15.957" v="2" actId="20577"/>
        <pc:sldMkLst>
          <pc:docMk/>
          <pc:sldMk cId="2680647682" sldId="290"/>
        </pc:sldMkLst>
        <pc:spChg chg="mod">
          <ac:chgData name="Karen Allsbrook" userId="a5KDJgupu1qgHyVYkSKHqKY/VVRqZl8HDRIL3gRrGPU=" providerId="None" clId="Web-{0CD45728-50F2-47C4-BE24-D1D2E7ACBF07}" dt="2025-03-28T19:19:15.957" v="2" actId="20577"/>
          <ac:spMkLst>
            <pc:docMk/>
            <pc:sldMk cId="2680647682" sldId="290"/>
            <ac:spMk id="37" creationId="{A97AE96C-3DF5-6390-F7D5-1E34168E2F5D}"/>
          </ac:spMkLst>
        </pc:spChg>
      </pc:sldChg>
    </pc:docChg>
  </pc:docChgLst>
  <pc:docChgLst>
    <pc:chgData name="Xia Cai" userId="amz6wZJrBCEe7PJm0TyDVFvnVcZk8/rJ6Zex/wz+uDA=" providerId="None" clId="Web-{5047461F-AA15-4387-839C-9CEE32127144}"/>
    <pc:docChg chg="modSld">
      <pc:chgData name="Xia Cai" userId="amz6wZJrBCEe7PJm0TyDVFvnVcZk8/rJ6Zex/wz+uDA=" providerId="None" clId="Web-{5047461F-AA15-4387-839C-9CEE32127144}" dt="2025-03-28T18:26:21.698" v="85" actId="20577"/>
      <pc:docMkLst>
        <pc:docMk/>
      </pc:docMkLst>
      <pc:sldChg chg="modSp">
        <pc:chgData name="Xia Cai" userId="amz6wZJrBCEe7PJm0TyDVFvnVcZk8/rJ6Zex/wz+uDA=" providerId="None" clId="Web-{5047461F-AA15-4387-839C-9CEE32127144}" dt="2025-03-28T18:26:21.698" v="85" actId="20577"/>
        <pc:sldMkLst>
          <pc:docMk/>
          <pc:sldMk cId="2680647682" sldId="290"/>
        </pc:sldMkLst>
        <pc:spChg chg="mod">
          <ac:chgData name="Xia Cai" userId="amz6wZJrBCEe7PJm0TyDVFvnVcZk8/rJ6Zex/wz+uDA=" providerId="None" clId="Web-{5047461F-AA15-4387-839C-9CEE32127144}" dt="2025-03-28T18:25:44.244" v="84" actId="14100"/>
          <ac:spMkLst>
            <pc:docMk/>
            <pc:sldMk cId="2680647682" sldId="290"/>
            <ac:spMk id="6" creationId="{87ACD4C6-A372-064D-21F0-4D43F4434119}"/>
          </ac:spMkLst>
        </pc:spChg>
        <pc:spChg chg="mod">
          <ac:chgData name="Xia Cai" userId="amz6wZJrBCEe7PJm0TyDVFvnVcZk8/rJ6Zex/wz+uDA=" providerId="None" clId="Web-{5047461F-AA15-4387-839C-9CEE32127144}" dt="2025-03-28T18:24:41.992" v="82" actId="20577"/>
          <ac:spMkLst>
            <pc:docMk/>
            <pc:sldMk cId="2680647682" sldId="290"/>
            <ac:spMk id="16" creationId="{831E634D-9869-3F78-2996-29D97E463D92}"/>
          </ac:spMkLst>
        </pc:spChg>
        <pc:spChg chg="mod">
          <ac:chgData name="Xia Cai" userId="amz6wZJrBCEe7PJm0TyDVFvnVcZk8/rJ6Zex/wz+uDA=" providerId="None" clId="Web-{5047461F-AA15-4387-839C-9CEE32127144}" dt="2025-03-28T18:26:21.698" v="85" actId="20577"/>
          <ac:spMkLst>
            <pc:docMk/>
            <pc:sldMk cId="2680647682" sldId="290"/>
            <ac:spMk id="35" creationId="{7EE34ED6-E7EF-661D-B854-109C669F9DF4}"/>
          </ac:spMkLst>
        </pc:spChg>
        <pc:spChg chg="mod">
          <ac:chgData name="Xia Cai" userId="amz6wZJrBCEe7PJm0TyDVFvnVcZk8/rJ6Zex/wz+uDA=" providerId="None" clId="Web-{5047461F-AA15-4387-839C-9CEE32127144}" dt="2025-03-28T18:16:21.262" v="2" actId="20577"/>
          <ac:spMkLst>
            <pc:docMk/>
            <pc:sldMk cId="2680647682" sldId="290"/>
            <ac:spMk id="42" creationId="{ACC92563-6674-E661-7FD9-14147397D1FD}"/>
          </ac:spMkLst>
        </pc:spChg>
        <pc:spChg chg="mod">
          <ac:chgData name="Xia Cai" userId="amz6wZJrBCEe7PJm0TyDVFvnVcZk8/rJ6Zex/wz+uDA=" providerId="None" clId="Web-{5047461F-AA15-4387-839C-9CEE32127144}" dt="2025-03-28T18:22:25.536" v="10" actId="1076"/>
          <ac:spMkLst>
            <pc:docMk/>
            <pc:sldMk cId="2680647682" sldId="290"/>
            <ac:spMk id="52" creationId="{541D870D-E08D-D59A-2E8A-885D565BB18B}"/>
          </ac:spMkLst>
        </pc:spChg>
        <pc:spChg chg="mod">
          <ac:chgData name="Xia Cai" userId="amz6wZJrBCEe7PJm0TyDVFvnVcZk8/rJ6Zex/wz+uDA=" providerId="None" clId="Web-{5047461F-AA15-4387-839C-9CEE32127144}" dt="2025-03-28T18:23:49.710" v="67" actId="14100"/>
          <ac:spMkLst>
            <pc:docMk/>
            <pc:sldMk cId="2680647682" sldId="290"/>
            <ac:spMk id="53" creationId="{BD6C0C81-13DD-FA25-8CF7-209CDCA7716E}"/>
          </ac:spMkLst>
        </pc:spChg>
        <pc:spChg chg="mod">
          <ac:chgData name="Xia Cai" userId="amz6wZJrBCEe7PJm0TyDVFvnVcZk8/rJ6Zex/wz+uDA=" providerId="None" clId="Web-{5047461F-AA15-4387-839C-9CEE32127144}" dt="2025-03-28T18:16:25.918" v="3" actId="20577"/>
          <ac:spMkLst>
            <pc:docMk/>
            <pc:sldMk cId="2680647682" sldId="290"/>
            <ac:spMk id="70" creationId="{F36C8F5C-56EE-0E77-FEB0-83499EE93E5D}"/>
          </ac:spMkLst>
        </pc:spChg>
        <pc:spChg chg="mod">
          <ac:chgData name="Xia Cai" userId="amz6wZJrBCEe7PJm0TyDVFvnVcZk8/rJ6Zex/wz+uDA=" providerId="None" clId="Web-{5047461F-AA15-4387-839C-9CEE32127144}" dt="2025-03-28T18:25:23.290" v="83"/>
          <ac:spMkLst>
            <pc:docMk/>
            <pc:sldMk cId="2680647682" sldId="290"/>
            <ac:spMk id="127" creationId="{DA7433A7-DCCD-9E47-C9A1-22A3A94D92CB}"/>
          </ac:spMkLst>
        </pc:spChg>
        <pc:picChg chg="mod">
          <ac:chgData name="Xia Cai" userId="amz6wZJrBCEe7PJm0TyDVFvnVcZk8/rJ6Zex/wz+uDA=" providerId="None" clId="Web-{5047461F-AA15-4387-839C-9CEE32127144}" dt="2025-03-28T18:22:28.005" v="12" actId="1076"/>
          <ac:picMkLst>
            <pc:docMk/>
            <pc:sldMk cId="2680647682" sldId="290"/>
            <ac:picMk id="12" creationId="{130687EC-E41D-144E-20CB-8E8144DB3406}"/>
          </ac:picMkLst>
        </pc:picChg>
        <pc:picChg chg="mod">
          <ac:chgData name="Xia Cai" userId="amz6wZJrBCEe7PJm0TyDVFvnVcZk8/rJ6Zex/wz+uDA=" providerId="None" clId="Web-{5047461F-AA15-4387-839C-9CEE32127144}" dt="2025-03-28T18:23:33.819" v="60" actId="1076"/>
          <ac:picMkLst>
            <pc:docMk/>
            <pc:sldMk cId="2680647682" sldId="290"/>
            <ac:picMk id="84" creationId="{056021B6-5937-5460-2198-013E303AAFCE}"/>
          </ac:picMkLst>
        </pc:picChg>
        <pc:picChg chg="mod">
          <ac:chgData name="Xia Cai" userId="amz6wZJrBCEe7PJm0TyDVFvnVcZk8/rJ6Zex/wz+uDA=" providerId="None" clId="Web-{5047461F-AA15-4387-839C-9CEE32127144}" dt="2025-03-28T18:23:33.694" v="57" actId="1076"/>
          <ac:picMkLst>
            <pc:docMk/>
            <pc:sldMk cId="2680647682" sldId="290"/>
            <ac:picMk id="85" creationId="{807A3BE4-C0AF-3CCF-9EA6-1B0CBFA21A24}"/>
          </ac:picMkLst>
        </pc:picChg>
        <pc:picChg chg="mod">
          <ac:chgData name="Xia Cai" userId="amz6wZJrBCEe7PJm0TyDVFvnVcZk8/rJ6Zex/wz+uDA=" providerId="None" clId="Web-{5047461F-AA15-4387-839C-9CEE32127144}" dt="2025-03-28T18:23:33.725" v="58" actId="1076"/>
          <ac:picMkLst>
            <pc:docMk/>
            <pc:sldMk cId="2680647682" sldId="290"/>
            <ac:picMk id="86" creationId="{D904B39A-7B16-B3E7-D78C-DAE394E17A8D}"/>
          </ac:picMkLst>
        </pc:picChg>
        <pc:picChg chg="mod">
          <ac:chgData name="Xia Cai" userId="amz6wZJrBCEe7PJm0TyDVFvnVcZk8/rJ6Zex/wz+uDA=" providerId="None" clId="Web-{5047461F-AA15-4387-839C-9CEE32127144}" dt="2025-03-28T18:23:33.772" v="59" actId="1076"/>
          <ac:picMkLst>
            <pc:docMk/>
            <pc:sldMk cId="2680647682" sldId="290"/>
            <ac:picMk id="87" creationId="{1AC4CFEC-9527-B815-5992-BB21D5AEEC48}"/>
          </ac:picMkLst>
        </pc:picChg>
        <pc:picChg chg="mod">
          <ac:chgData name="Xia Cai" userId="amz6wZJrBCEe7PJm0TyDVFvnVcZk8/rJ6Zex/wz+uDA=" providerId="None" clId="Web-{5047461F-AA15-4387-839C-9CEE32127144}" dt="2025-03-28T18:23:33.866" v="61" actId="1076"/>
          <ac:picMkLst>
            <pc:docMk/>
            <pc:sldMk cId="2680647682" sldId="290"/>
            <ac:picMk id="88" creationId="{733341B8-B1E0-3294-F359-6AB440E73EA2}"/>
          </ac:picMkLst>
        </pc:picChg>
        <pc:picChg chg="mod">
          <ac:chgData name="Xia Cai" userId="amz6wZJrBCEe7PJm0TyDVFvnVcZk8/rJ6Zex/wz+uDA=" providerId="None" clId="Web-{5047461F-AA15-4387-839C-9CEE32127144}" dt="2025-03-28T18:23:33.897" v="62" actId="1076"/>
          <ac:picMkLst>
            <pc:docMk/>
            <pc:sldMk cId="2680647682" sldId="290"/>
            <ac:picMk id="89" creationId="{2B40A629-6F48-B164-FA86-73966016389E}"/>
          </ac:picMkLst>
        </pc:picChg>
        <pc:picChg chg="mod">
          <ac:chgData name="Xia Cai" userId="amz6wZJrBCEe7PJm0TyDVFvnVcZk8/rJ6Zex/wz+uDA=" providerId="None" clId="Web-{5047461F-AA15-4387-839C-9CEE32127144}" dt="2025-03-28T18:23:33.944" v="63" actId="1076"/>
          <ac:picMkLst>
            <pc:docMk/>
            <pc:sldMk cId="2680647682" sldId="290"/>
            <ac:picMk id="91" creationId="{4FE5F463-C538-3754-1A5E-3B6BBBDED71A}"/>
          </ac:picMkLst>
        </pc:picChg>
        <pc:picChg chg="mod">
          <ac:chgData name="Xia Cai" userId="amz6wZJrBCEe7PJm0TyDVFvnVcZk8/rJ6Zex/wz+uDA=" providerId="None" clId="Web-{5047461F-AA15-4387-839C-9CEE32127144}" dt="2025-03-28T18:23:33.975" v="64" actId="1076"/>
          <ac:picMkLst>
            <pc:docMk/>
            <pc:sldMk cId="2680647682" sldId="290"/>
            <ac:picMk id="94" creationId="{FDAC1C2F-E3DC-A58E-BF77-ABC63017B3EC}"/>
          </ac:picMkLst>
        </pc:picChg>
        <pc:picChg chg="mod">
          <ac:chgData name="Xia Cai" userId="amz6wZJrBCEe7PJm0TyDVFvnVcZk8/rJ6Zex/wz+uDA=" providerId="None" clId="Web-{5047461F-AA15-4387-839C-9CEE32127144}" dt="2025-03-28T18:23:33.553" v="54" actId="1076"/>
          <ac:picMkLst>
            <pc:docMk/>
            <pc:sldMk cId="2680647682" sldId="290"/>
            <ac:picMk id="101" creationId="{E7E37CF1-2A56-B20A-18DC-C62614370256}"/>
          </ac:picMkLst>
        </pc:picChg>
        <pc:picChg chg="mod">
          <ac:chgData name="Xia Cai" userId="amz6wZJrBCEe7PJm0TyDVFvnVcZk8/rJ6Zex/wz+uDA=" providerId="None" clId="Web-{5047461F-AA15-4387-839C-9CEE32127144}" dt="2025-03-28T18:23:33.584" v="55" actId="1076"/>
          <ac:picMkLst>
            <pc:docMk/>
            <pc:sldMk cId="2680647682" sldId="290"/>
            <ac:picMk id="102" creationId="{D8FD849F-F8E7-3ED2-5B13-6296D73A5DA9}"/>
          </ac:picMkLst>
        </pc:picChg>
        <pc:picChg chg="mod">
          <ac:chgData name="Xia Cai" userId="amz6wZJrBCEe7PJm0TyDVFvnVcZk8/rJ6Zex/wz+uDA=" providerId="None" clId="Web-{5047461F-AA15-4387-839C-9CEE32127144}" dt="2025-03-28T18:23:33.631" v="56" actId="1076"/>
          <ac:picMkLst>
            <pc:docMk/>
            <pc:sldMk cId="2680647682" sldId="290"/>
            <ac:picMk id="103" creationId="{B02AA1FA-1574-900F-1DCF-099CC8354E8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A30F95-6DE0-4645-A35B-EBF94E3830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E4F310-8EDA-4E5B-9D2A-ECDAB675EA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D43FA0-962B-44DB-B485-8C7CB4CC3BEF}" type="datetimeFigureOut">
              <a:rPr lang="en-US" smtClean="0"/>
              <a:t>4/2/2025</a:t>
            </a:fld>
            <a:endParaRPr lang="en-US"/>
          </a:p>
        </p:txBody>
      </p:sp>
      <p:sp>
        <p:nvSpPr>
          <p:cNvPr id="4" name="Footer Placeholder 3">
            <a:extLst>
              <a:ext uri="{FF2B5EF4-FFF2-40B4-BE49-F238E27FC236}">
                <a16:creationId xmlns:a16="http://schemas.microsoft.com/office/drawing/2014/main" id="{AF14E4EB-4AD3-45E9-A4B1-C1A36188A8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843508-7985-4F58-B93B-78BA1AE70C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BAB051-B52A-4D88-B681-DCE3F7753CB8}" type="slidenum">
              <a:rPr lang="en-US" smtClean="0"/>
              <a:t>‹#›</a:t>
            </a:fld>
            <a:endParaRPr lang="en-US"/>
          </a:p>
        </p:txBody>
      </p:sp>
    </p:spTree>
    <p:extLst>
      <p:ext uri="{BB962C8B-B14F-4D97-AF65-F5344CB8AC3E}">
        <p14:creationId xmlns:p14="http://schemas.microsoft.com/office/powerpoint/2010/main" val="211390838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5-03-20T16:57:43.775"/>
    </inkml:context>
    <inkml:brush xml:id="br0">
      <inkml:brushProperty name="width" value="0.1" units="cm"/>
      <inkml:brushProperty name="height" value="0.1" units="cm"/>
      <inkml:brushProperty name="color" value="#E71224"/>
    </inkml:brush>
  </inkml:definitions>
  <inkml:trace contextRef="#ctx0" brushRef="#br0">6297 8444 16383 0 0,'0'-9'0'0'0,"9"-3"0"0"0,12 10 0 0 0,11 14 0 0 0,10 4 0 0 0,6 10 0 0 0,4-1 0 0 0,3-3 0 0 0,0-7 0 0 0,-9 4 0 0 0,-3-2 0 0 0,9-3 0 0 0,4-4 0 0 0,-6 4 0 0 0,5 1 0 0 0,3-2 0 0 0,0 5 0 0 0,0 0 0 0 0,-2 6 0 0 0,0-2 0 0 0,-2-4 0 0 0,-1-5 0 0 0,1 4 0 0 0,-2 8 0 0 0,1 0 0 0 0,0-4 0 0 0,0 12 0 0 0,-1 10 0 0 0,10-3 0 0 0,3-8 0 0 0,8-1 0 0 0,1 4 0 0 0,-3-4 0 0 0,-5-8 0 0 0,5-7 0 0 0,-1 2 0 0 0,-4-1 0 0 0,15-5 0 0 0,2-3 0 0 0,-4-4 0 0 0,-7-2 0 0 0,-6-2 0 0 0,4 7 0 0 0,-2 4 0 0 0,-2-2 0 0 0,-5-1 0 0 0,6-3 0 0 0,1-3 0 0 0,-3-1 0 0 0,-2-1 0 0 0,-5-1 0 0 0,-1 0 0 0 0,6-1 0 0 0,11 1 0 0 0,2-1 0 0 0,-3 1 0 0 0,-5 0 0 0 0,-5 0 0 0 0,-4 0 0 0 0,-3 0 0 0 0,6 0 0 0 0,3 0 0 0 0,-2 0 0 0 0,-2 0 0 0 0,-2-9 0 0 0,-3-3 0 0 0,-1-8 0 0 0,7-2 0 0 0,3 4 0 0 0,-1 5 0 0 0,-2 4 0 0 0,-4-13 0 0 0,-10-14 0 0 0,-5 1 0 0 0,-1 6 0 0 0,2-2 0 0 0,2 6 0 0 0,-7-3 0 0 0,-1 3 0 0 0,3 7 0 0 0,11-4 0 0 0,16-6 0 0 0,-5-7 0 0 0,-3-8 0 0 0,-12-5 0 0 0,-5 6 0 0 0,7 1 0 0 0,15-2 0 0 0,4-2 0 0 0,-10-3 0 0 0,-5-1 0 0 0,-3-3 0 0 0,-1 8 0 0 0,-1 12 0 0 0,1 2 0 0 0,1-2 0 0 0,10 3 0 0 0,12-2 0 0 0,3 5 0 0 0,-2 6 0 0 0,-6 7 0 0 0,5 5 0 0 0,7 4 0 0 0,0 4 0 0 0,3 0 0 0 0,6 1 0 0 0,-2 1 0 0 0,0-1 0 0 0,-4 0 0 0 0,-8-1 0 0 0,2 1 0 0 0,-4-1 0 0 0,-5 0 0 0 0,4 0 0 0 0,-1 0 0 0 0,-4 0 0 0 0,-5 0 0 0 0,-3 0 0 0 0,-3 0 0 0 0,-1 0 0 0 0,-3 0 0 0 0,1 0 0 0 0,8 0 0 0 0,3 0 0 0 0,0 0 0 0 0,-3 0 0 0 0,-2 0 0 0 0,-2 0 0 0 0,7 0 0 0 0,11 0 0 0 0,10 0 0 0 0,10 0 0 0 0,-4 0 0 0 0,-7 0 0 0 0,-1-9 0 0 0,-5-3 0 0 0,-6 0 0 0 0,-8 3 0 0 0,-4 3 0 0 0,-5-8 0 0 0,-1 0 0 0 0,-2 2 0 0 0,8 3 0 0 0,-5-6 0 0 0,-4-1 0 0 0,8 3 0 0 0,12 3 0 0 0,2 4 0 0 0,-1 3 0 0 0,-5-8 0 0 0,14-10 0 0 0,2-2 0 0 0,-5 3 0 0 0,-5 5 0 0 0,-8 5 0 0 0,-4-5 0 0 0,-5 0 0 0 0,7-6 0 0 0,1-9 0 0 0,-1 1 0 0 0,-2 6 0 0 0,-3-3 0 0 0,-2 3 0 0 0,-1-3 0 0 0,-2 2 0 0 0,9-12 0 0 0,3-9 0 0 0,-1 2 0 0 0,-3 10 0 0 0,-2 1 0 0 0,-2-4 0 0 0,-2 5 0 0 0,-1-1 0 0 0,-1 5 0 0 0,8-3 0 0 0,3 5 0 0 0,0 5 0 0 0,7-1 0 0 0,0 2 0 0 0,-3 4 0 0 0,-3-4 0 0 0,-5 1 0 0 0,-3 3 0 0 0,7 5 0 0 0,1 4 0 0 0,-1 3 0 0 0,-3-7 0 0 0,-2-2 0 0 0,-3 1 0 0 0,-1 2 0 0 0,-2 4 0 0 0,0 1 0 0 0,8 3 0 0 0,4 0 0 0 0,8 1 0 0 0,-9-8 0 0 0,13-4 0 0 0,1 1 0 0 0,-2 2 0 0 0,-7-6 0 0 0,-5-1 0 0 0,-4-6 0 0 0,-4 0 0 0 0,-12-5 0 0 0,-3-16 0 0 0,-1-1 0 0 0,12 8 0 0 0,5 0 0 0 0,3-2 0 0 0,8-4 0 0 0,3 5 0 0 0,15-9 0 0 0,11-6 0 0 0,-1 7 0 0 0,0 10 0 0 0,-6 2 0 0 0,-11-2 0 0 0,-8 5 0 0 0,9 7 0 0 0,1-1 0 0 0,5-5 0 0 0,-13-8 0 0 0,-9 4 0 0 0,-7 6 0 0 0,-4 0 0 0 0,-2-14 0 0 0,-1-10 0 0 0,-9-4 0 0 0,-2-2 0 0 0,1 9 0 0 0,3-6 0 0 0,12-11 0 0 0,6-5 0 0 0,-8 2 0 0 0,-4 12 0 0 0,-1 7 0 0 0,1 2 0 0 0,0 0 0 0 0,-8 0 0 0 0,-2-2 0 0 0,2 8 0 0 0,2 1 0 0 0,4 0 0 0 0,-7-4 0 0 0,-1-2 0 0 0,10 5 0 0 0,34-7 0 0 0,11 4 0 0 0,-1 1 0 0 0,-7 7 0 0 0,-10 11 0 0 0,-9 8 0 0 0,-6-1 0 0 0,-5 3 0 0 0,-12-6 0 0 0,5-8 0 0 0,3 1 0 0 0,19 5 0 0 0,16-2 0 0 0,11 2 0 0 0,-2-3 0 0 0,-8 3 0 0 0,-2-4 0 0 0,4-16 0 0 0,-6 1 0 0 0,-7-3 0 0 0,0-2 0 0 0,-2 7 0 0 0,-7 1 0 0 0,-5 7 0 0 0,-4 9 0 0 0,6 9 0 0 0,0 6 0 0 0,8 5 0 0 0,0 3 0 0 0,-3 1 0 0 0,-5 1 0 0 0,-4-1 0 0 0,-4 1 0 0 0,-2-1 0 0 0,-1 17 0 0 0,-2 7 0 0 0,0 7 0 0 0,0-2 0 0 0,0-5 0 0 0,1-8 0 0 0,-1 3 0 0 0,1-3 0 0 0,-9 6 0 0 0,-3 7 0 0 0,0-1 0 0 0,21 3 0 0 0,8-3 0 0 0,-7 2 0 0 0,-6-5 0 0 0,6 12 0 0 0,1 0 0 0 0,-2 1 0 0 0,-11 4 0 0 0,-5-5 0 0 0,-1-10 0 0 0,0-9 0 0 0,2 1 0 0 0,19 6 0 0 0,9 16 0 0 0,-1 2 0 0 0,-3 2 0 0 0,-5-7 0 0 0,-5-1 0 0 0,6 2 0 0 0,0-5 0 0 0,-3-10 0 0 0,-2-8 0 0 0,-3 2 0 0 0,-3-3 0 0 0,-2 5 0 0 0,-1 9 0 0 0,0-2 0 0 0,-1 4 0 0 0,0-4 0 0 0,-8 3 0 0 0,-4 5 0 0 0,2-4 0 0 0,1 2 0 0 0,3 4 0 0 0,3-5 0 0 0,2 2 0 0 0,1 12 0 0 0,1 8 0 0 0,0 3 0 0 0,1-9 0 0 0,-1-2 0 0 0,1-11 0 0 0,-10-1 0 0 0,-3 1 0 0 0,0-4 0 0 0,3 0 0 0 0,3 5 0 0 0,-8 4 0 0 0,0 5 0 0 0,2-6 0 0 0,3-1 0 0 0,11 3 0 0 0,-2 2 0 0 0,6 13 0 0 0,3 4 0 0 0,0-7 0 0 0,-1-13 0 0 0,-12-5 0 0 0,-5 1 0 0 0,-1 3 0 0 0,2 4 0 0 0,1-6 0 0 0,3 0 0 0 0,1 2 0 0 0,2 4 0 0 0,0-6 0 0 0,1-10 0 0 0,1-9 0 0 0,-1 1 0 0 0,0-3 0 0 0,0-4 0 0 0,1-4 0 0 0,-1 4 0 0 0,0 2 0 0 0,0 6 0 0 0,-1-1 0 0 0,1-3 0 0 0,0-4 0 0 0,0-5 0 0 0,0-4 0 0 0,9-2 0 0 0,3-2 0 0 0,-1 0 0 0 0,-2-1 0 0 0,-2 0 0 0 0,-3 0 0 0 0,-2 1 0 0 0,-1-1 0 0 0,-1 1 0 0 0,8 0 0 0 0,12 0 0 0 0,3 9 0 0 0,6 3 0 0 0,-1-1 0 0 0,-7-1 0 0 0,-5 5 0 0 0,-7 1 0 0 0,-4-2 0 0 0,6-4 0 0 0,1-4 0 0 0,7 7 0 0 0,19 1 0 0 0,2-3 0 0 0,4-2 0 0 0,-5-3 0 0 0,-10 7 0 0 0,-10 0 0 0 0,-8 8 0 0 0,-6 0 0 0 0,-4 5 0 0 0,-1-1 0 0 0,-2-6 0 0 0,0 4 0 0 0,0-2 0 0 0,-8 3 0 0 0,-3-1 0 0 0,10 4 0 0 0,5-3 0 0 0,3 4 0 0 0,0 6 0 0 0,-1-2 0 0 0,0-8 0 0 0,-2-7 0 0 0,-1-6 0 0 0,-1 3 0 0 0,0 0 0 0 0,9-3 0 0 0,3 6 0 0 0,-1 0 0 0 0,-2-3 0 0 0,-3-4 0 0 0,-2-3 0 0 0,-2-3 0 0 0,-1-3 0 0 0,-1-1 0 0 0,-1 0 0 0 0,1-1 0 0 0,-1 0 0 0 0,1 1 0 0 0,-1-1 0 0 0,1 1 0 0 0,0 0 0 0 0,0 0 0 0 0,0 0 0 0 0,9 0 0 0 0,21 9 0 0 0,14 12 0 0 0,0 20 0 0 0,10 4 0 0 0,-4-7 0 0 0,-10 0 0 0 0,-13-6 0 0 0,-1-1 0 0 0,-5 5 0 0 0,-7-5 0 0 0,-5-7 0 0 0,5-8 0 0 0,-1-7 0 0 0,-1-4 0 0 0,-4 5 0 0 0,-3 2 0 0 0,-2-2 0 0 0,-11 6 0 0 0,5 2 0 0 0,3-4 0 0 0,2-3 0 0 0,0-4 0 0 0,0-3 0 0 0,-1-3 0 0 0,0 0 0 0 0,9-2 0 0 0,20 1 0 0 0,5-1 0 0 0,-3 0 0 0 0,-7 1 0 0 0,-8-1 0 0 0,-7 1 0 0 0,-5 0 0 0 0,-3 9 0 0 0,-3 3 0 0 0,0 8 0 0 0,0 2 0 0 0,-1-4 0 0 0,1-5 0 0 0,0-4 0 0 0,0-4 0 0 0,1-3 0 0 0,0-2 0 0 0,9 0 0 0 0,3-1 0 0 0,-1 0 0 0 0,-2 0 0 0 0,-2 10 0 0 0,-3 2 0 0 0,7 9 0 0 0,11 1 0 0 0,-8 6 0 0 0,-6-1 0 0 0,-4-6 0 0 0,-3-6 0 0 0,-2-5 0 0 0,0 4 0 0 0,-1 1 0 0 0,1-3 0 0 0,0-2 0 0 0,0-4 0 0 0,0-2 0 0 0,1-2 0 0 0,0-1 0 0 0,0 0 0 0 0,0 0 0 0 0,0 8 0 0 0,0 3 0 0 0,9 0 0 0 0,3-2 0 0 0,-1-2 0 0 0,-2-3 0 0 0,-2 16 0 0 0,-3 5 0 0 0,-2-2 0 0 0,-10 4 0 0 0,5-3 0 0 0,3-5 0 0 0,10-6 0 0 0,4-5 0 0 0,0-4 0 0 0,-4-2 0 0 0,-2-3 0 0 0,-3 0 0 0 0,-3 0 0 0 0,-1 0 0 0 0,-1 0 0 0 0,-1 1 0 0 0,1-1 0 0 0,8 1 0 0 0,13 0 0 0 0,10-9 0 0 0,2-3 0 0 0,-6 1 0 0 0,-8-7 0 0 0,-6-10 0 0 0,-6 1 0 0 0,-4 4 0 0 0,15-2 0 0 0,5-7 0 0 0,-1 3 0 0 0,-5 6 0 0 0,-5 6 0 0 0,-14 8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E61DB3-DD25-4C00-A9A8-4442B2C215F8}" type="datetimeFigureOut">
              <a:rPr lang="en-US" smtClean="0"/>
              <a:t>4/2/2025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278AE-5FD8-42EA-BE75-6A373D076E0F}" type="slidenum">
              <a:rPr lang="en-US" smtClean="0"/>
              <a:t>‹#›</a:t>
            </a:fld>
            <a:endParaRPr lang="en-US"/>
          </a:p>
        </p:txBody>
      </p:sp>
    </p:spTree>
    <p:extLst>
      <p:ext uri="{BB962C8B-B14F-4D97-AF65-F5344CB8AC3E}">
        <p14:creationId xmlns:p14="http://schemas.microsoft.com/office/powerpoint/2010/main" val="3183847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5278AE-5FD8-42EA-BE75-6A373D076E0F}" type="slidenum">
              <a:rPr lang="en-US" smtClean="0"/>
              <a:t>1</a:t>
            </a:fld>
            <a:endParaRPr lang="en-US"/>
          </a:p>
        </p:txBody>
      </p:sp>
    </p:spTree>
    <p:extLst>
      <p:ext uri="{BB962C8B-B14F-4D97-AF65-F5344CB8AC3E}">
        <p14:creationId xmlns:p14="http://schemas.microsoft.com/office/powerpoint/2010/main" val="2454848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Blank - Agriculture &amp; Food Security">
    <p:spTree>
      <p:nvGrpSpPr>
        <p:cNvPr id="1" name=""/>
        <p:cNvGrpSpPr/>
        <p:nvPr/>
      </p:nvGrpSpPr>
      <p:grpSpPr>
        <a:xfrm>
          <a:off x="0" y="0"/>
          <a:ext cx="0" cy="0"/>
          <a:chOff x="0" y="0"/>
          <a:chExt cx="0" cy="0"/>
        </a:xfrm>
      </p:grpSpPr>
      <p:pic>
        <p:nvPicPr>
          <p:cNvPr id="158" name="Picture 15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53352" y="864365"/>
            <a:ext cx="2585032" cy="2139114"/>
          </a:xfrm>
          <a:prstGeom prst="rect">
            <a:avLst/>
          </a:prstGeom>
        </p:spPr>
      </p:pic>
      <p:sp>
        <p:nvSpPr>
          <p:cNvPr id="8" name="Text Placeholder 7">
            <a:extLst>
              <a:ext uri="{FF2B5EF4-FFF2-40B4-BE49-F238E27FC236}">
                <a16:creationId xmlns:a16="http://schemas.microsoft.com/office/drawing/2014/main" id="{7F79F074-C7B5-64C6-5271-738CF499002D}"/>
              </a:ext>
            </a:extLst>
          </p:cNvPr>
          <p:cNvSpPr>
            <a:spLocks noGrp="1"/>
          </p:cNvSpPr>
          <p:nvPr>
            <p:ph type="body" sz="quarter" idx="10" hasCustomPrompt="1"/>
          </p:nvPr>
        </p:nvSpPr>
        <p:spPr>
          <a:xfrm>
            <a:off x="951596" y="898525"/>
            <a:ext cx="21756004" cy="1600992"/>
          </a:xfrm>
        </p:spPr>
        <p:txBody>
          <a:bodyPr>
            <a:normAutofit/>
          </a:bodyPr>
          <a:lstStyle>
            <a:lvl1pPr marL="0" indent="0">
              <a:buNone/>
              <a:defRPr sz="7200" b="1">
                <a:solidFill>
                  <a:srgbClr val="8A5A9A"/>
                </a:solidFill>
              </a:defRPr>
            </a:lvl1pPr>
          </a:lstStyle>
          <a:p>
            <a:pPr lvl="0"/>
            <a:r>
              <a:rPr lang="en-US"/>
              <a:t>Study Area Health &amp; Air Quality</a:t>
            </a:r>
          </a:p>
        </p:txBody>
      </p:sp>
      <p:sp>
        <p:nvSpPr>
          <p:cNvPr id="4" name="Text Placeholder 7">
            <a:extLst>
              <a:ext uri="{FF2B5EF4-FFF2-40B4-BE49-F238E27FC236}">
                <a16:creationId xmlns:a16="http://schemas.microsoft.com/office/drawing/2014/main" id="{27F60BA9-A152-D388-AB29-2A57FEEB1541}"/>
              </a:ext>
            </a:extLst>
          </p:cNvPr>
          <p:cNvSpPr>
            <a:spLocks noGrp="1"/>
          </p:cNvSpPr>
          <p:nvPr>
            <p:ph type="body" sz="quarter" idx="13" hasCustomPrompt="1"/>
          </p:nvPr>
        </p:nvSpPr>
        <p:spPr>
          <a:xfrm>
            <a:off x="951596" y="2707983"/>
            <a:ext cx="21756004" cy="1731749"/>
          </a:xfrm>
        </p:spPr>
        <p:txBody>
          <a:bodyPr>
            <a:normAutofit/>
          </a:bodyPr>
          <a:lstStyle>
            <a:lvl1pPr marL="0" indent="0">
              <a:spcBef>
                <a:spcPts val="0"/>
              </a:spcBef>
              <a:buNone/>
              <a:defRPr sz="5000" b="0">
                <a:solidFill>
                  <a:schemeClr val="tx1">
                    <a:lumMod val="75000"/>
                    <a:lumOff val="25000"/>
                  </a:schemeClr>
                </a:solidFill>
              </a:defRPr>
            </a:lvl1pPr>
          </a:lstStyle>
          <a:p>
            <a:pPr lvl="0"/>
            <a:r>
              <a:rPr lang="en-US"/>
              <a:t>Project Subtitle</a:t>
            </a:r>
          </a:p>
        </p:txBody>
      </p:sp>
      <p:cxnSp>
        <p:nvCxnSpPr>
          <p:cNvPr id="6" name="Straight Connector 5">
            <a:extLst>
              <a:ext uri="{FF2B5EF4-FFF2-40B4-BE49-F238E27FC236}">
                <a16:creationId xmlns:a16="http://schemas.microsoft.com/office/drawing/2014/main" id="{0F8DD8F2-4045-28D7-0AA0-C0F75C99C7E8}"/>
              </a:ext>
            </a:extLst>
          </p:cNvPr>
          <p:cNvCxnSpPr>
            <a:cxnSpLocks/>
          </p:cNvCxnSpPr>
          <p:nvPr userDrawn="1"/>
        </p:nvCxnSpPr>
        <p:spPr>
          <a:xfrm>
            <a:off x="1059543" y="4215062"/>
            <a:ext cx="25258032" cy="0"/>
          </a:xfrm>
          <a:prstGeom prst="line">
            <a:avLst/>
          </a:prstGeom>
          <a:ln w="57150" cap="sq" cmpd="sng">
            <a:solidFill>
              <a:srgbClr val="8A5A9A"/>
            </a:solidFill>
            <a:prstDash val="solid"/>
            <a:miter lim="800000"/>
          </a:ln>
        </p:spPr>
        <p:style>
          <a:lnRef idx="1">
            <a:schemeClr val="accent1"/>
          </a:lnRef>
          <a:fillRef idx="0">
            <a:schemeClr val="accent1"/>
          </a:fillRef>
          <a:effectRef idx="0">
            <a:schemeClr val="accent1"/>
          </a:effectRef>
          <a:fontRef idx="minor">
            <a:schemeClr val="tx1"/>
          </a:fontRef>
        </p:style>
      </p:cxnSp>
      <p:sp>
        <p:nvSpPr>
          <p:cNvPr id="9" name="Hexagon 8">
            <a:extLst>
              <a:ext uri="{FF2B5EF4-FFF2-40B4-BE49-F238E27FC236}">
                <a16:creationId xmlns:a16="http://schemas.microsoft.com/office/drawing/2014/main" id="{C66F3DFE-0DAF-AA09-1A97-68C9B68ED465}"/>
              </a:ext>
            </a:extLst>
          </p:cNvPr>
          <p:cNvSpPr/>
          <p:nvPr userDrawn="1"/>
        </p:nvSpPr>
        <p:spPr>
          <a:xfrm>
            <a:off x="884686" y="33668190"/>
            <a:ext cx="25644767" cy="945113"/>
          </a:xfrm>
          <a:prstGeom prst="hexagon">
            <a:avLst/>
          </a:prstGeom>
          <a:solidFill>
            <a:srgbClr val="8A5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hidden="1">
            <a:extLst>
              <a:ext uri="{FF2B5EF4-FFF2-40B4-BE49-F238E27FC236}">
                <a16:creationId xmlns:a16="http://schemas.microsoft.com/office/drawing/2014/main" id="{3DC00D21-FFD6-CB04-269E-C73ECA759D76}"/>
              </a:ext>
            </a:extLst>
          </p:cNvPr>
          <p:cNvSpPr/>
          <p:nvPr userDrawn="1"/>
        </p:nvSpPr>
        <p:spPr>
          <a:xfrm>
            <a:off x="893617" y="33423594"/>
            <a:ext cx="25644767"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700" i="1">
                <a:solidFill>
                  <a:schemeClr val="bg2">
                    <a:lumMod val="50000"/>
                  </a:schemeClr>
                </a:solidFill>
              </a:rPr>
              <a:t>This material is based upon work supported by NASA through contract NNL16AA05C.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p:txBody>
      </p:sp>
      <p:sp>
        <p:nvSpPr>
          <p:cNvPr id="13" name="Rectangle 12">
            <a:extLst>
              <a:ext uri="{FF2B5EF4-FFF2-40B4-BE49-F238E27FC236}">
                <a16:creationId xmlns:a16="http://schemas.microsoft.com/office/drawing/2014/main" id="{77E215A0-CAC8-F928-F289-8804576F388E}"/>
              </a:ext>
            </a:extLst>
          </p:cNvPr>
          <p:cNvSpPr/>
          <p:nvPr userDrawn="1"/>
        </p:nvSpPr>
        <p:spPr>
          <a:xfrm>
            <a:off x="893617" y="34655263"/>
            <a:ext cx="25644767"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700" i="1" dirty="0">
                <a:solidFill>
                  <a:schemeClr val="bg2">
                    <a:lumMod val="50000"/>
                  </a:schemeClr>
                </a:solidFill>
              </a:rPr>
              <a:t>This material is based upon work supported by NASA through contract 80LARC23FA024. Any mention of a commercial product, service, or activity in this material does not constitute NASA endorsement. Any opinions, findings, and conclusions or recommendations expressed in this material are those of the author(s) and do not necessarily reflect the views of the National Aeronautics and Space Administration and partner organizations. </a:t>
            </a:r>
          </a:p>
        </p:txBody>
      </p:sp>
      <p:grpSp>
        <p:nvGrpSpPr>
          <p:cNvPr id="15" name="Group 14">
            <a:extLst>
              <a:ext uri="{FF2B5EF4-FFF2-40B4-BE49-F238E27FC236}">
                <a16:creationId xmlns:a16="http://schemas.microsoft.com/office/drawing/2014/main" id="{4530CF01-49A4-BF69-0C5D-FF9BF5B7778E}"/>
              </a:ext>
            </a:extLst>
          </p:cNvPr>
          <p:cNvGrpSpPr/>
          <p:nvPr userDrawn="1"/>
        </p:nvGrpSpPr>
        <p:grpSpPr>
          <a:xfrm>
            <a:off x="24565821" y="33082292"/>
            <a:ext cx="1981493" cy="1981493"/>
            <a:chOff x="-7071360" y="11654120"/>
            <a:chExt cx="3202416" cy="3202416"/>
          </a:xfrm>
        </p:grpSpPr>
        <p:sp>
          <p:nvSpPr>
            <p:cNvPr id="16" name="Oval 15">
              <a:extLst>
                <a:ext uri="{FF2B5EF4-FFF2-40B4-BE49-F238E27FC236}">
                  <a16:creationId xmlns:a16="http://schemas.microsoft.com/office/drawing/2014/main" id="{63EAB6C9-C70C-7C6E-66FB-0BED3C9582FD}"/>
                </a:ext>
              </a:extLst>
            </p:cNvPr>
            <p:cNvSpPr/>
            <p:nvPr userDrawn="1"/>
          </p:nvSpPr>
          <p:spPr>
            <a:xfrm>
              <a:off x="-7071360" y="11654120"/>
              <a:ext cx="3202416" cy="3202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text, sign, device, meter&#10;&#10;Description automatically generated">
              <a:extLst>
                <a:ext uri="{FF2B5EF4-FFF2-40B4-BE49-F238E27FC236}">
                  <a16:creationId xmlns:a16="http://schemas.microsoft.com/office/drawing/2014/main" id="{5D487FCE-714F-F48E-D8F6-48B7B4B6D16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49565" y="11859962"/>
              <a:ext cx="2758827" cy="2790732"/>
            </a:xfrm>
            <a:prstGeom prst="rect">
              <a:avLst/>
            </a:prstGeom>
          </p:spPr>
        </p:pic>
      </p:grpSp>
      <p:sp>
        <p:nvSpPr>
          <p:cNvPr id="21" name="Text Placeholder 7">
            <a:extLst>
              <a:ext uri="{FF2B5EF4-FFF2-40B4-BE49-F238E27FC236}">
                <a16:creationId xmlns:a16="http://schemas.microsoft.com/office/drawing/2014/main" id="{F76C439C-C0A8-C234-7165-1A7FA058E919}"/>
              </a:ext>
            </a:extLst>
          </p:cNvPr>
          <p:cNvSpPr>
            <a:spLocks noGrp="1"/>
          </p:cNvSpPr>
          <p:nvPr>
            <p:ph type="body" sz="quarter" idx="12" hasCustomPrompt="1"/>
          </p:nvPr>
        </p:nvSpPr>
        <p:spPr>
          <a:xfrm>
            <a:off x="4410670" y="33665608"/>
            <a:ext cx="19738868" cy="942709"/>
          </a:xfrm>
        </p:spPr>
        <p:txBody>
          <a:bodyPr anchor="ctr">
            <a:normAutofit/>
          </a:bodyPr>
          <a:lstStyle>
            <a:lvl1pPr marL="0" indent="0" algn="r">
              <a:buNone/>
              <a:defRPr sz="4000" b="1">
                <a:solidFill>
                  <a:schemeClr val="bg1"/>
                </a:solidFill>
              </a:defRPr>
            </a:lvl1pPr>
          </a:lstStyle>
          <a:p>
            <a:pPr lvl="0"/>
            <a:r>
              <a:rPr lang="en-US"/>
              <a:t>Node Location | Term &amp; Year</a:t>
            </a:r>
          </a:p>
        </p:txBody>
      </p:sp>
      <p:grpSp>
        <p:nvGrpSpPr>
          <p:cNvPr id="22" name="Group 21">
            <a:extLst>
              <a:ext uri="{FF2B5EF4-FFF2-40B4-BE49-F238E27FC236}">
                <a16:creationId xmlns:a16="http://schemas.microsoft.com/office/drawing/2014/main" id="{F56F95B2-1EC4-4EB7-AB96-63E2A4361ED7}"/>
              </a:ext>
            </a:extLst>
          </p:cNvPr>
          <p:cNvGrpSpPr/>
          <p:nvPr userDrawn="1"/>
        </p:nvGrpSpPr>
        <p:grpSpPr>
          <a:xfrm>
            <a:off x="666185" y="33082292"/>
            <a:ext cx="1981493" cy="1981493"/>
            <a:chOff x="759974" y="33259274"/>
            <a:chExt cx="2630926" cy="2630926"/>
          </a:xfrm>
        </p:grpSpPr>
        <p:sp>
          <p:nvSpPr>
            <p:cNvPr id="23" name="Oval 22">
              <a:extLst>
                <a:ext uri="{FF2B5EF4-FFF2-40B4-BE49-F238E27FC236}">
                  <a16:creationId xmlns:a16="http://schemas.microsoft.com/office/drawing/2014/main" id="{151646B3-7721-CB59-44B2-9A201BF10D52}"/>
                </a:ext>
              </a:extLst>
            </p:cNvPr>
            <p:cNvSpPr/>
            <p:nvPr userDrawn="1"/>
          </p:nvSpPr>
          <p:spPr>
            <a:xfrm>
              <a:off x="759974" y="33259274"/>
              <a:ext cx="2630926" cy="26309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9FBA27B-F15D-FBE8-5620-883E867DB71F}"/>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977627" y="33476927"/>
              <a:ext cx="2195621" cy="2195621"/>
            </a:xfrm>
            <a:prstGeom prst="rect">
              <a:avLst/>
            </a:prstGeom>
          </p:spPr>
        </p:pic>
      </p:grpSp>
    </p:spTree>
    <p:extLst>
      <p:ext uri="{BB962C8B-B14F-4D97-AF65-F5344CB8AC3E}">
        <p14:creationId xmlns:p14="http://schemas.microsoft.com/office/powerpoint/2010/main" val="3823684701"/>
      </p:ext>
    </p:extLst>
  </p:cSld>
  <p:clrMapOvr>
    <a:masterClrMapping/>
  </p:clrMapOvr>
  <p:extLst>
    <p:ext uri="{DCECCB84-F9BA-43D5-87BE-67443E8EF086}">
      <p15:sldGuideLst xmlns:p15="http://schemas.microsoft.com/office/powerpoint/2012/main">
        <p15:guide id="1" orient="horz" pos="15168" userDrawn="1">
          <p15:clr>
            <a:srgbClr val="FBAE40"/>
          </p15:clr>
        </p15:guide>
        <p15:guide id="2" pos="576">
          <p15:clr>
            <a:srgbClr val="FBAE40"/>
          </p15:clr>
        </p15:guide>
        <p15:guide id="3" pos="16680" userDrawn="1">
          <p15:clr>
            <a:srgbClr val="FBAE40"/>
          </p15:clr>
        </p15:guide>
        <p15:guide id="4" orient="horz" pos="22608" userDrawn="1">
          <p15:clr>
            <a:srgbClr val="FBAE40"/>
          </p15:clr>
        </p15:guide>
        <p15:guide id="11" orient="horz" pos="2928">
          <p15:clr>
            <a:srgbClr val="FBAE40"/>
          </p15:clr>
        </p15:guide>
        <p15:guide id="12" pos="14304" userDrawn="1">
          <p15:clr>
            <a:srgbClr val="FBAE40"/>
          </p15:clr>
        </p15:guide>
        <p15:guide id="13" orient="horz" pos="20640" userDrawn="1">
          <p15:clr>
            <a:srgbClr val="FBAE40"/>
          </p15:clr>
        </p15:guide>
        <p15:guide id="14" orient="horz" pos="3312" userDrawn="1">
          <p15:clr>
            <a:srgbClr val="FBAE40"/>
          </p15:clr>
        </p15:guide>
        <p15:guide id="15" pos="2760" userDrawn="1">
          <p15:clr>
            <a:srgbClr val="FBAE40"/>
          </p15:clr>
        </p15:guide>
        <p15:guide id="16" orient="horz" pos="1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Two Line Header">
    <p:spTree>
      <p:nvGrpSpPr>
        <p:cNvPr id="1" name=""/>
        <p:cNvGrpSpPr/>
        <p:nvPr/>
      </p:nvGrpSpPr>
      <p:grpSpPr>
        <a:xfrm>
          <a:off x="0" y="0"/>
          <a:ext cx="0" cy="0"/>
          <a:chOff x="0" y="0"/>
          <a:chExt cx="0" cy="0"/>
        </a:xfrm>
      </p:grpSpPr>
      <p:sp>
        <p:nvSpPr>
          <p:cNvPr id="9" name="Text Placeholder 24">
            <a:extLst>
              <a:ext uri="{FF2B5EF4-FFF2-40B4-BE49-F238E27FC236}">
                <a16:creationId xmlns:a16="http://schemas.microsoft.com/office/drawing/2014/main" id="{C94F8741-F57F-6BB3-DE90-5DE5F4BEFE6B}"/>
              </a:ext>
            </a:extLst>
          </p:cNvPr>
          <p:cNvSpPr>
            <a:spLocks noGrp="1"/>
          </p:cNvSpPr>
          <p:nvPr>
            <p:ph type="body" sz="quarter" idx="17" hasCustomPrompt="1"/>
          </p:nvPr>
        </p:nvSpPr>
        <p:spPr>
          <a:xfrm>
            <a:off x="481070" y="1410189"/>
            <a:ext cx="26458286" cy="5703675"/>
          </a:xfrm>
        </p:spPr>
        <p:txBody>
          <a:bodyPr>
            <a:noAutofit/>
          </a:bodyPr>
          <a:lstStyle>
            <a:lvl1pPr marL="0" indent="0" algn="l">
              <a:buNone/>
              <a:defRPr sz="7200" b="1">
                <a:solidFill>
                  <a:srgbClr val="8A5A9A"/>
                </a:solidFill>
              </a:defRPr>
            </a:lvl1pPr>
          </a:lstStyle>
          <a:p>
            <a:pPr lvl="0"/>
            <a:r>
              <a:rPr lang="en-US"/>
              <a:t>Slide Header – Two Lines</a:t>
            </a:r>
          </a:p>
        </p:txBody>
      </p:sp>
      <p:sp>
        <p:nvSpPr>
          <p:cNvPr id="10" name="Slide Number Placeholder 2">
            <a:extLst>
              <a:ext uri="{FF2B5EF4-FFF2-40B4-BE49-F238E27FC236}">
                <a16:creationId xmlns:a16="http://schemas.microsoft.com/office/drawing/2014/main" id="{14A0DD44-E2CB-7859-BDD4-63FA6CE716DA}"/>
              </a:ext>
            </a:extLst>
          </p:cNvPr>
          <p:cNvSpPr>
            <a:spLocks noGrp="1"/>
          </p:cNvSpPr>
          <p:nvPr>
            <p:ph type="sldNum" sz="quarter" idx="10"/>
          </p:nvPr>
        </p:nvSpPr>
        <p:spPr>
          <a:xfrm>
            <a:off x="25815748" y="33725581"/>
            <a:ext cx="1147034" cy="2284848"/>
          </a:xfrm>
        </p:spPr>
        <p:txBody>
          <a:bodyPr/>
          <a:lstStyle>
            <a:lvl1pPr>
              <a:defRPr sz="3150">
                <a:solidFill>
                  <a:srgbClr val="8A5A9A"/>
                </a:solidFill>
                <a:latin typeface="Century Gothic" panose="020B0502020202020204" pitchFamily="34" charset="0"/>
              </a:defRPr>
            </a:lvl1pPr>
          </a:lstStyle>
          <a:p>
            <a:fld id="{9C3AC94F-0BCF-4004-89AE-D672EB8CABD9}" type="slidenum">
              <a:rPr lang="en-US" smtClean="0"/>
              <a:pPr/>
              <a:t>‹#›</a:t>
            </a:fld>
            <a:endParaRPr lang="en-US"/>
          </a:p>
        </p:txBody>
      </p:sp>
      <p:sp>
        <p:nvSpPr>
          <p:cNvPr id="11" name="Text Placeholder 24">
            <a:extLst>
              <a:ext uri="{FF2B5EF4-FFF2-40B4-BE49-F238E27FC236}">
                <a16:creationId xmlns:a16="http://schemas.microsoft.com/office/drawing/2014/main" id="{6819D9E7-5F09-A42E-8117-61653E92B41F}"/>
              </a:ext>
            </a:extLst>
          </p:cNvPr>
          <p:cNvSpPr>
            <a:spLocks noGrp="1"/>
          </p:cNvSpPr>
          <p:nvPr>
            <p:ph type="body" sz="quarter" idx="18" hasCustomPrompt="1"/>
          </p:nvPr>
        </p:nvSpPr>
        <p:spPr>
          <a:xfrm>
            <a:off x="1638245" y="33725579"/>
            <a:ext cx="24155510" cy="2275499"/>
          </a:xfrm>
        </p:spPr>
        <p:txBody>
          <a:bodyPr anchor="ctr">
            <a:noAutofit/>
          </a:bodyPr>
          <a:lstStyle>
            <a:lvl1pPr marL="0" indent="0" algn="l">
              <a:buNone/>
              <a:defRPr sz="3150" b="1">
                <a:solidFill>
                  <a:srgbClr val="8A5A9A"/>
                </a:solidFill>
              </a:defRPr>
            </a:lvl1pPr>
          </a:lstStyle>
          <a:p>
            <a:pPr lvl="0"/>
            <a:r>
              <a:rPr lang="en-US"/>
              <a:t>Project Short Title</a:t>
            </a:r>
          </a:p>
        </p:txBody>
      </p:sp>
      <p:pic>
        <p:nvPicPr>
          <p:cNvPr id="12" name="Picture 11">
            <a:extLst>
              <a:ext uri="{FF2B5EF4-FFF2-40B4-BE49-F238E27FC236}">
                <a16:creationId xmlns:a16="http://schemas.microsoft.com/office/drawing/2014/main" id="{66A5FC56-1CAB-BFF0-F58C-E3B8C9AB521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00261" y="33734928"/>
            <a:ext cx="959976" cy="2275499"/>
          </a:xfrm>
          <a:prstGeom prst="rect">
            <a:avLst/>
          </a:prstGeom>
        </p:spPr>
      </p:pic>
      <p:sp>
        <p:nvSpPr>
          <p:cNvPr id="2" name="Text Placeholder 5">
            <a:extLst>
              <a:ext uri="{FF2B5EF4-FFF2-40B4-BE49-F238E27FC236}">
                <a16:creationId xmlns:a16="http://schemas.microsoft.com/office/drawing/2014/main" id="{3E33358F-F3E6-FB86-80E6-195F2B47C41C}"/>
              </a:ext>
            </a:extLst>
          </p:cNvPr>
          <p:cNvSpPr>
            <a:spLocks noGrp="1"/>
          </p:cNvSpPr>
          <p:nvPr>
            <p:ph type="body" sz="quarter" idx="19" hasCustomPrompt="1"/>
          </p:nvPr>
        </p:nvSpPr>
        <p:spPr>
          <a:xfrm>
            <a:off x="481070" y="8534400"/>
            <a:ext cx="26458286" cy="23503467"/>
          </a:xfrm>
        </p:spPr>
        <p:txBody>
          <a:bodyPr>
            <a:normAutofit/>
          </a:bodyPr>
          <a:lstStyle>
            <a:lvl1pPr marL="0" indent="0">
              <a:buNone/>
              <a:defRPr sz="4500" b="0">
                <a:solidFill>
                  <a:schemeClr val="tx1">
                    <a:lumMod val="75000"/>
                    <a:lumOff val="25000"/>
                  </a:schemeClr>
                </a:solidFill>
              </a:defRPr>
            </a:lvl1pPr>
            <a:lvl2pPr marL="1028700" indent="0">
              <a:buNone/>
              <a:defRPr/>
            </a:lvl2pPr>
          </a:lstStyle>
          <a:p>
            <a:pPr lvl="0"/>
            <a:r>
              <a:rPr lang="en-US"/>
              <a:t>Body Text 20pts</a:t>
            </a:r>
          </a:p>
        </p:txBody>
      </p:sp>
    </p:spTree>
    <p:extLst>
      <p:ext uri="{BB962C8B-B14F-4D97-AF65-F5344CB8AC3E}">
        <p14:creationId xmlns:p14="http://schemas.microsoft.com/office/powerpoint/2010/main" val="1907366642"/>
      </p:ext>
    </p:extLst>
  </p:cSld>
  <p:clrMapOvr>
    <a:masterClrMapping/>
  </p:clrMapOvr>
  <p:extLst>
    <p:ext uri="{DCECCB84-F9BA-43D5-87BE-67443E8EF086}">
      <p15:sldGuideLst xmlns:p15="http://schemas.microsoft.com/office/powerpoint/2012/main">
        <p15:guide id="1" orient="horz" pos="11520" userDrawn="1">
          <p15:clr>
            <a:srgbClr val="FBAE40"/>
          </p15:clr>
        </p15:guide>
        <p15:guide id="2" pos="86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36E1B08B-7429-4AC4-ACD0-EB163618B140}" type="datetimeFigureOut">
              <a:rPr lang="en-US" smtClean="0"/>
              <a:t>4/2/2025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C98D602F-B79C-4FD9-B397-C9DAD3469C90}" type="slidenum">
              <a:rPr lang="en-US" smtClean="0"/>
              <a:t>‹#›</a:t>
            </a:fld>
            <a:endParaRPr lang="en-US"/>
          </a:p>
        </p:txBody>
      </p:sp>
    </p:spTree>
    <p:extLst>
      <p:ext uri="{BB962C8B-B14F-4D97-AF65-F5344CB8AC3E}">
        <p14:creationId xmlns:p14="http://schemas.microsoft.com/office/powerpoint/2010/main" val="413793087"/>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2743200" rtl="0" eaLnBrk="1" latinLnBrk="0" hangingPunct="1">
        <a:lnSpc>
          <a:spcPct val="90000"/>
        </a:lnSpc>
        <a:spcBef>
          <a:spcPct val="0"/>
        </a:spcBef>
        <a:buNone/>
        <a:defRPr sz="13200" kern="1200">
          <a:solidFill>
            <a:schemeClr val="tx1">
              <a:lumMod val="75000"/>
              <a:lumOff val="25000"/>
            </a:schemeClr>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lumMod val="75000"/>
              <a:lumOff val="25000"/>
            </a:schemeClr>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baseline="0">
          <a:solidFill>
            <a:schemeClr val="tx1">
              <a:lumMod val="75000"/>
              <a:lumOff val="25000"/>
            </a:schemeClr>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lumMod val="75000"/>
              <a:lumOff val="25000"/>
            </a:schemeClr>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lumMod val="75000"/>
              <a:lumOff val="25000"/>
            </a:schemeClr>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lumMod val="75000"/>
              <a:lumOff val="25000"/>
            </a:schemeClr>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0" userDrawn="1">
          <p15:clr>
            <a:srgbClr val="F26B43"/>
          </p15:clr>
        </p15:guide>
        <p15:guide id="2" pos="8640" userDrawn="1">
          <p15:clr>
            <a:srgbClr val="F26B43"/>
          </p15:clr>
        </p15:guide>
      </p15:sldGuideLst>
    </p:ext>
  </p:extLst>
</p:sldMaster>
</file>

<file path=ppt/slides/_rels/slide1.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47" Type="http://schemas.openxmlformats.org/officeDocument/2006/relationships/image" Target="../media/image49.svg"/><Relationship Id="rId50" Type="http://schemas.openxmlformats.org/officeDocument/2006/relationships/image" Target="../media/image52.png"/><Relationship Id="rId63" Type="http://schemas.openxmlformats.org/officeDocument/2006/relationships/image" Target="../media/image58.jpeg"/><Relationship Id="rId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8.svg"/><Relationship Id="rId29" Type="http://schemas.openxmlformats.org/officeDocument/2006/relationships/image" Target="../media/image31.pn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45" Type="http://schemas.openxmlformats.org/officeDocument/2006/relationships/image" Target="../media/image47.png"/><Relationship Id="rId53" Type="http://schemas.openxmlformats.org/officeDocument/2006/relationships/customXml" Target="../ink/ink1.xml"/><Relationship Id="rId5" Type="http://schemas.openxmlformats.org/officeDocument/2006/relationships/image" Target="../media/image7.svg"/><Relationship Id="rId61" Type="http://schemas.openxmlformats.org/officeDocument/2006/relationships/image" Target="../media/image56.jpe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64" Type="http://schemas.openxmlformats.org/officeDocument/2006/relationships/image" Target="../media/image59.jpeg"/><Relationship Id="rId8" Type="http://schemas.openxmlformats.org/officeDocument/2006/relationships/image" Target="../media/image10.svg"/><Relationship Id="rId51" Type="http://schemas.openxmlformats.org/officeDocument/2006/relationships/image" Target="../media/image53.png"/><Relationship Id="rId3" Type="http://schemas.openxmlformats.org/officeDocument/2006/relationships/image" Target="../media/image5.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 Id="rId46" Type="http://schemas.openxmlformats.org/officeDocument/2006/relationships/image" Target="../media/image48.svg"/><Relationship Id="rId59" Type="http://schemas.openxmlformats.org/officeDocument/2006/relationships/image" Target="../media/image59.png"/><Relationship Id="rId20" Type="http://schemas.openxmlformats.org/officeDocument/2006/relationships/image" Target="../media/image22.svg"/><Relationship Id="rId41" Type="http://schemas.openxmlformats.org/officeDocument/2006/relationships/image" Target="../media/image43.svg"/><Relationship Id="rId62"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49" Type="http://schemas.openxmlformats.org/officeDocument/2006/relationships/image" Target="../media/image51.png"/><Relationship Id="rId10" Type="http://schemas.openxmlformats.org/officeDocument/2006/relationships/image" Target="../media/image12.svg"/><Relationship Id="rId31" Type="http://schemas.openxmlformats.org/officeDocument/2006/relationships/image" Target="../media/image33.png"/><Relationship Id="rId44" Type="http://schemas.openxmlformats.org/officeDocument/2006/relationships/image" Target="../media/image46.svg"/><Relationship Id="rId52" Type="http://schemas.openxmlformats.org/officeDocument/2006/relationships/image" Target="../media/image54.svg"/><Relationship Id="rId60"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0687EC-E41D-144E-20CB-8E8144DB3406}"/>
              </a:ext>
            </a:extLst>
          </p:cNvPr>
          <p:cNvPicPr>
            <a:picLocks noChangeAspect="1"/>
          </p:cNvPicPr>
          <p:nvPr/>
        </p:nvPicPr>
        <p:blipFill>
          <a:blip r:embed="rId3"/>
          <a:stretch>
            <a:fillRect/>
          </a:stretch>
        </p:blipFill>
        <p:spPr>
          <a:xfrm>
            <a:off x="-2403475" y="15595599"/>
            <a:ext cx="17340263" cy="13544551"/>
          </a:xfrm>
          <a:prstGeom prst="rect">
            <a:avLst/>
          </a:prstGeom>
        </p:spPr>
      </p:pic>
      <p:pic>
        <p:nvPicPr>
          <p:cNvPr id="78" name="Graphic 77" descr="Deciduous tree with solid fill">
            <a:extLst>
              <a:ext uri="{FF2B5EF4-FFF2-40B4-BE49-F238E27FC236}">
                <a16:creationId xmlns:a16="http://schemas.microsoft.com/office/drawing/2014/main" id="{6A0ECC7B-6FAB-EE4C-CFBC-5CC03028A0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84682" y="17016712"/>
            <a:ext cx="2160945" cy="2308369"/>
          </a:xfrm>
          <a:prstGeom prst="rect">
            <a:avLst/>
          </a:prstGeom>
        </p:spPr>
      </p:pic>
      <p:sp>
        <p:nvSpPr>
          <p:cNvPr id="2" name="Text Placeholder 1">
            <a:extLst>
              <a:ext uri="{FF2B5EF4-FFF2-40B4-BE49-F238E27FC236}">
                <a16:creationId xmlns:a16="http://schemas.microsoft.com/office/drawing/2014/main" id="{A2B06DFA-42DF-FC3A-2B20-E516F630A392}"/>
              </a:ext>
            </a:extLst>
          </p:cNvPr>
          <p:cNvSpPr>
            <a:spLocks noGrp="1"/>
          </p:cNvSpPr>
          <p:nvPr>
            <p:ph type="body" sz="quarter" idx="10"/>
          </p:nvPr>
        </p:nvSpPr>
        <p:spPr>
          <a:xfrm>
            <a:off x="951596" y="1297884"/>
            <a:ext cx="21756004" cy="1378641"/>
          </a:xfrm>
        </p:spPr>
        <p:txBody>
          <a:bodyPr vert="horz" lIns="91440" tIns="45720" rIns="91440" bIns="45720" rtlCol="0" anchor="t">
            <a:normAutofit/>
          </a:bodyPr>
          <a:lstStyle/>
          <a:p>
            <a:r>
              <a:rPr lang="en-US"/>
              <a:t>Chatham County Health &amp; Air Quality</a:t>
            </a:r>
          </a:p>
        </p:txBody>
      </p:sp>
      <p:sp>
        <p:nvSpPr>
          <p:cNvPr id="4" name="Text Placeholder 3">
            <a:extLst>
              <a:ext uri="{FF2B5EF4-FFF2-40B4-BE49-F238E27FC236}">
                <a16:creationId xmlns:a16="http://schemas.microsoft.com/office/drawing/2014/main" id="{75526CF3-D792-36A8-6B28-5EA233D20689}"/>
              </a:ext>
            </a:extLst>
          </p:cNvPr>
          <p:cNvSpPr>
            <a:spLocks noGrp="1"/>
          </p:cNvSpPr>
          <p:nvPr>
            <p:ph type="body" sz="quarter" idx="13"/>
          </p:nvPr>
        </p:nvSpPr>
        <p:spPr>
          <a:xfrm>
            <a:off x="951596" y="2407252"/>
            <a:ext cx="21756004" cy="1464841"/>
          </a:xfrm>
        </p:spPr>
        <p:txBody>
          <a:bodyPr vert="horz" lIns="91440" tIns="45720" rIns="91440" bIns="45720" rtlCol="0" anchor="t">
            <a:normAutofit/>
          </a:bodyPr>
          <a:lstStyle/>
          <a:p>
            <a:r>
              <a:rPr lang="en-US" dirty="0"/>
              <a:t>Mapping Urban Heat to Identify Priority Mitigation Areas in Chatham County, Georgia</a:t>
            </a:r>
          </a:p>
        </p:txBody>
      </p:sp>
      <p:sp>
        <p:nvSpPr>
          <p:cNvPr id="3" name="Text Placeholder 2">
            <a:extLst>
              <a:ext uri="{FF2B5EF4-FFF2-40B4-BE49-F238E27FC236}">
                <a16:creationId xmlns:a16="http://schemas.microsoft.com/office/drawing/2014/main" id="{3561868E-CF2C-D0AF-3372-21FB69C5CED6}"/>
              </a:ext>
            </a:extLst>
          </p:cNvPr>
          <p:cNvSpPr>
            <a:spLocks noGrp="1"/>
          </p:cNvSpPr>
          <p:nvPr>
            <p:ph type="body" sz="quarter" idx="12"/>
          </p:nvPr>
        </p:nvSpPr>
        <p:spPr/>
        <p:txBody>
          <a:bodyPr/>
          <a:lstStyle/>
          <a:p>
            <a:r>
              <a:rPr lang="en-US"/>
              <a:t>Virginia – Langley | Spring 2025</a:t>
            </a:r>
          </a:p>
        </p:txBody>
      </p:sp>
      <p:sp>
        <p:nvSpPr>
          <p:cNvPr id="45" name="TextBox 44">
            <a:extLst>
              <a:ext uri="{FF2B5EF4-FFF2-40B4-BE49-F238E27FC236}">
                <a16:creationId xmlns:a16="http://schemas.microsoft.com/office/drawing/2014/main" id="{2324FA40-E035-4679-F6D8-FB1460178696}"/>
              </a:ext>
            </a:extLst>
          </p:cNvPr>
          <p:cNvSpPr txBox="1"/>
          <p:nvPr/>
        </p:nvSpPr>
        <p:spPr>
          <a:xfrm>
            <a:off x="1143340" y="29213045"/>
            <a:ext cx="4542503" cy="769441"/>
          </a:xfrm>
          <a:prstGeom prst="rect">
            <a:avLst/>
          </a:prstGeom>
          <a:noFill/>
        </p:spPr>
        <p:txBody>
          <a:bodyPr wrap="square" rtlCol="0">
            <a:spAutoFit/>
          </a:bodyPr>
          <a:lstStyle/>
          <a:p>
            <a:r>
              <a:rPr lang="en-US" sz="4400" b="1">
                <a:solidFill>
                  <a:srgbClr val="8A5A9A"/>
                </a:solidFill>
                <a:latin typeface="Century Gothic" panose="020B0502020202020204" pitchFamily="34" charset="0"/>
              </a:rPr>
              <a:t>Team Members</a:t>
            </a:r>
          </a:p>
        </p:txBody>
      </p:sp>
      <p:sp>
        <p:nvSpPr>
          <p:cNvPr id="49" name="TextBox 48">
            <a:extLst>
              <a:ext uri="{FF2B5EF4-FFF2-40B4-BE49-F238E27FC236}">
                <a16:creationId xmlns:a16="http://schemas.microsoft.com/office/drawing/2014/main" id="{C34B93C3-1CE7-C06A-949A-55B03973ADA4}"/>
              </a:ext>
            </a:extLst>
          </p:cNvPr>
          <p:cNvSpPr txBox="1"/>
          <p:nvPr/>
        </p:nvSpPr>
        <p:spPr>
          <a:xfrm>
            <a:off x="14446818" y="29048449"/>
            <a:ext cx="7278066" cy="769441"/>
          </a:xfrm>
          <a:prstGeom prst="rect">
            <a:avLst/>
          </a:prstGeom>
          <a:noFill/>
        </p:spPr>
        <p:txBody>
          <a:bodyPr wrap="square" rtlCol="0">
            <a:spAutoFit/>
          </a:bodyPr>
          <a:lstStyle/>
          <a:p>
            <a:r>
              <a:rPr lang="en-US" sz="4400" b="1">
                <a:solidFill>
                  <a:srgbClr val="8A5A9A"/>
                </a:solidFill>
                <a:latin typeface="Century Gothic" panose="020B0502020202020204" pitchFamily="34" charset="0"/>
              </a:rPr>
              <a:t>Acknowledgements</a:t>
            </a:r>
          </a:p>
        </p:txBody>
      </p:sp>
      <p:sp>
        <p:nvSpPr>
          <p:cNvPr id="51" name="TextBox 50">
            <a:extLst>
              <a:ext uri="{FF2B5EF4-FFF2-40B4-BE49-F238E27FC236}">
                <a16:creationId xmlns:a16="http://schemas.microsoft.com/office/drawing/2014/main" id="{46244BA4-A793-1421-8951-7430309E1864}"/>
              </a:ext>
            </a:extLst>
          </p:cNvPr>
          <p:cNvSpPr txBox="1"/>
          <p:nvPr/>
        </p:nvSpPr>
        <p:spPr>
          <a:xfrm>
            <a:off x="14431463" y="27293532"/>
            <a:ext cx="7288030" cy="769441"/>
          </a:xfrm>
          <a:prstGeom prst="rect">
            <a:avLst/>
          </a:prstGeom>
          <a:noFill/>
        </p:spPr>
        <p:txBody>
          <a:bodyPr wrap="square" lIns="91440" tIns="45720" rIns="91440" bIns="45720" rtlCol="0" anchor="t">
            <a:spAutoFit/>
          </a:bodyPr>
          <a:lstStyle/>
          <a:p>
            <a:r>
              <a:rPr lang="en-US" sz="4400" b="1" dirty="0">
                <a:solidFill>
                  <a:srgbClr val="8A5A9A"/>
                </a:solidFill>
                <a:latin typeface="Century Gothic"/>
              </a:rPr>
              <a:t>Project Partner</a:t>
            </a:r>
            <a:endParaRPr lang="en-US" sz="4400" b="1" dirty="0">
              <a:solidFill>
                <a:srgbClr val="8A5A9A"/>
              </a:solidFill>
              <a:latin typeface="Century Gothic" panose="020B0502020202020204" pitchFamily="34" charset="0"/>
            </a:endParaRPr>
          </a:p>
        </p:txBody>
      </p:sp>
      <p:sp>
        <p:nvSpPr>
          <p:cNvPr id="7" name="TextBox 34">
            <a:extLst>
              <a:ext uri="{FF2B5EF4-FFF2-40B4-BE49-F238E27FC236}">
                <a16:creationId xmlns:a16="http://schemas.microsoft.com/office/drawing/2014/main" id="{191201D1-A8CA-2782-7107-EE98D886AA61}"/>
              </a:ext>
            </a:extLst>
          </p:cNvPr>
          <p:cNvSpPr txBox="1"/>
          <p:nvPr/>
        </p:nvSpPr>
        <p:spPr>
          <a:xfrm rot="20028308">
            <a:off x="18108962" y="22287628"/>
            <a:ext cx="1426712" cy="457200"/>
          </a:xfrm>
          <a:prstGeom prst="rect">
            <a:avLst/>
          </a:prstGeom>
        </p:spPr>
        <p:txBody>
          <a:bodyPr wrap="square" numCol="1" spcCol="64008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chemeClr val="bg1"/>
                </a:solidFill>
              </a:rPr>
              <a:t>EXAMPLE</a:t>
            </a:r>
          </a:p>
        </p:txBody>
      </p:sp>
      <p:sp>
        <p:nvSpPr>
          <p:cNvPr id="19" name="Text Placeholder 16">
            <a:extLst>
              <a:ext uri="{FF2B5EF4-FFF2-40B4-BE49-F238E27FC236}">
                <a16:creationId xmlns:a16="http://schemas.microsoft.com/office/drawing/2014/main" id="{6DCD8841-3068-981E-EBB1-199296C355F6}"/>
              </a:ext>
            </a:extLst>
          </p:cNvPr>
          <p:cNvSpPr txBox="1">
            <a:spLocks/>
          </p:cNvSpPr>
          <p:nvPr/>
        </p:nvSpPr>
        <p:spPr>
          <a:xfrm>
            <a:off x="881072" y="32253283"/>
            <a:ext cx="2872251"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spcBef>
                <a:spcPts val="0"/>
              </a:spcBef>
            </a:pPr>
            <a:r>
              <a:rPr lang="en-US">
                <a:solidFill>
                  <a:schemeClr val="tx1">
                    <a:lumMod val="75000"/>
                    <a:lumOff val="25000"/>
                  </a:schemeClr>
                </a:solidFill>
                <a:latin typeface="Garamond"/>
              </a:rPr>
              <a:t>Patrick O'Shea</a:t>
            </a:r>
            <a:endParaRPr lang="en-US">
              <a:solidFill>
                <a:schemeClr val="tx1">
                  <a:lumMod val="75000"/>
                  <a:lumOff val="25000"/>
                </a:schemeClr>
              </a:solidFill>
              <a:latin typeface="Garamond" panose="02020404030301010803" pitchFamily="18" charset="0"/>
            </a:endParaRPr>
          </a:p>
        </p:txBody>
      </p:sp>
      <p:sp>
        <p:nvSpPr>
          <p:cNvPr id="20" name="Text Placeholder 16">
            <a:extLst>
              <a:ext uri="{FF2B5EF4-FFF2-40B4-BE49-F238E27FC236}">
                <a16:creationId xmlns:a16="http://schemas.microsoft.com/office/drawing/2014/main" id="{19BA283A-49F2-4DAD-BAD8-41609B415997}"/>
              </a:ext>
            </a:extLst>
          </p:cNvPr>
          <p:cNvSpPr txBox="1">
            <a:spLocks/>
          </p:cNvSpPr>
          <p:nvPr/>
        </p:nvSpPr>
        <p:spPr>
          <a:xfrm>
            <a:off x="3870118" y="32253282"/>
            <a:ext cx="2872251"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chemeClr val="tx1">
                    <a:lumMod val="75000"/>
                    <a:lumOff val="25000"/>
                  </a:schemeClr>
                </a:solidFill>
                <a:latin typeface="Garamond"/>
              </a:rPr>
              <a:t>Austin </a:t>
            </a:r>
            <a:r>
              <a:rPr lang="en-US" err="1">
                <a:solidFill>
                  <a:schemeClr val="tx1">
                    <a:lumMod val="75000"/>
                    <a:lumOff val="25000"/>
                  </a:schemeClr>
                </a:solidFill>
                <a:latin typeface="Garamond"/>
              </a:rPr>
              <a:t>Lavorata</a:t>
            </a:r>
            <a:endParaRPr lang="en-US" err="1">
              <a:solidFill>
                <a:schemeClr val="tx1">
                  <a:lumMod val="75000"/>
                  <a:lumOff val="25000"/>
                </a:schemeClr>
              </a:solidFill>
              <a:latin typeface="Garamond" panose="02020404030301010803" pitchFamily="18" charset="0"/>
            </a:endParaRPr>
          </a:p>
        </p:txBody>
      </p:sp>
      <p:sp>
        <p:nvSpPr>
          <p:cNvPr id="21" name="Text Placeholder 16">
            <a:extLst>
              <a:ext uri="{FF2B5EF4-FFF2-40B4-BE49-F238E27FC236}">
                <a16:creationId xmlns:a16="http://schemas.microsoft.com/office/drawing/2014/main" id="{10B3CBFD-5A97-7D66-59BE-A4890F41E638}"/>
              </a:ext>
            </a:extLst>
          </p:cNvPr>
          <p:cNvSpPr txBox="1">
            <a:spLocks/>
          </p:cNvSpPr>
          <p:nvPr/>
        </p:nvSpPr>
        <p:spPr>
          <a:xfrm>
            <a:off x="6660315" y="32253283"/>
            <a:ext cx="3002160"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chemeClr val="tx1">
                    <a:lumMod val="75000"/>
                    <a:lumOff val="25000"/>
                  </a:schemeClr>
                </a:solidFill>
                <a:latin typeface="Garamond"/>
              </a:rPr>
              <a:t>Ian </a:t>
            </a:r>
            <a:r>
              <a:rPr lang="en-US" err="1">
                <a:solidFill>
                  <a:schemeClr val="tx1">
                    <a:lumMod val="75000"/>
                    <a:lumOff val="25000"/>
                  </a:schemeClr>
                </a:solidFill>
                <a:latin typeface="Garamond"/>
              </a:rPr>
              <a:t>Maywar</a:t>
            </a:r>
            <a:endParaRPr lang="en-US" err="1">
              <a:solidFill>
                <a:schemeClr val="tx1">
                  <a:lumMod val="75000"/>
                  <a:lumOff val="25000"/>
                </a:schemeClr>
              </a:solidFill>
              <a:latin typeface="Garamond" panose="02020404030301010803" pitchFamily="18" charset="0"/>
            </a:endParaRPr>
          </a:p>
        </p:txBody>
      </p:sp>
      <p:sp>
        <p:nvSpPr>
          <p:cNvPr id="22" name="Text Placeholder 16">
            <a:extLst>
              <a:ext uri="{FF2B5EF4-FFF2-40B4-BE49-F238E27FC236}">
                <a16:creationId xmlns:a16="http://schemas.microsoft.com/office/drawing/2014/main" id="{FD6D2128-E890-0378-F53A-0B7046E5D646}"/>
              </a:ext>
            </a:extLst>
          </p:cNvPr>
          <p:cNvSpPr txBox="1">
            <a:spLocks/>
          </p:cNvSpPr>
          <p:nvPr/>
        </p:nvSpPr>
        <p:spPr>
          <a:xfrm>
            <a:off x="9627435" y="32318937"/>
            <a:ext cx="3002160" cy="1247893"/>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lgn="ctr">
              <a:lnSpc>
                <a:spcPct val="100000"/>
              </a:lnSpc>
            </a:pPr>
            <a:r>
              <a:rPr lang="en-US">
                <a:solidFill>
                  <a:schemeClr val="tx1">
                    <a:lumMod val="75000"/>
                    <a:lumOff val="25000"/>
                  </a:schemeClr>
                </a:solidFill>
                <a:latin typeface="Garamond"/>
              </a:rPr>
              <a:t>Sydney Pearce</a:t>
            </a:r>
            <a:endParaRPr lang="en-US">
              <a:solidFill>
                <a:schemeClr val="tx1">
                  <a:lumMod val="75000"/>
                  <a:lumOff val="25000"/>
                </a:schemeClr>
              </a:solidFill>
              <a:latin typeface="Garamond" panose="02020404030301010803" pitchFamily="18" charset="0"/>
            </a:endParaRPr>
          </a:p>
        </p:txBody>
      </p:sp>
      <p:sp>
        <p:nvSpPr>
          <p:cNvPr id="24" name="Text Placeholder 16">
            <a:extLst>
              <a:ext uri="{FF2B5EF4-FFF2-40B4-BE49-F238E27FC236}">
                <a16:creationId xmlns:a16="http://schemas.microsoft.com/office/drawing/2014/main" id="{69BB6C7A-E613-E280-BD85-3C109247944F}"/>
              </a:ext>
            </a:extLst>
          </p:cNvPr>
          <p:cNvSpPr txBox="1">
            <a:spLocks/>
          </p:cNvSpPr>
          <p:nvPr/>
        </p:nvSpPr>
        <p:spPr>
          <a:xfrm>
            <a:off x="14441397" y="29903698"/>
            <a:ext cx="12067145" cy="2180601"/>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b="1" dirty="0">
                <a:solidFill>
                  <a:schemeClr val="tx1">
                    <a:lumMod val="75000"/>
                    <a:lumOff val="25000"/>
                  </a:schemeClr>
                </a:solidFill>
                <a:latin typeface="Garamond"/>
              </a:rPr>
              <a:t>Partner: </a:t>
            </a:r>
            <a:r>
              <a:rPr lang="en-US" dirty="0">
                <a:solidFill>
                  <a:schemeClr val="tx1">
                    <a:lumMod val="75000"/>
                    <a:lumOff val="25000"/>
                  </a:schemeClr>
                </a:solidFill>
                <a:latin typeface="Garamond"/>
              </a:rPr>
              <a:t>Jackie Jackson (Chatham County)</a:t>
            </a:r>
          </a:p>
          <a:p>
            <a:r>
              <a:rPr lang="en-US" b="1" dirty="0">
                <a:solidFill>
                  <a:schemeClr val="tx1">
                    <a:lumMod val="75000"/>
                    <a:lumOff val="25000"/>
                  </a:schemeClr>
                </a:solidFill>
                <a:latin typeface="Garamond"/>
              </a:rPr>
              <a:t>Science Advisors: </a:t>
            </a:r>
            <a:r>
              <a:rPr lang="en-US" dirty="0">
                <a:solidFill>
                  <a:schemeClr val="tx1">
                    <a:lumMod val="75000"/>
                    <a:lumOff val="25000"/>
                  </a:schemeClr>
                </a:solidFill>
                <a:latin typeface="Garamond"/>
              </a:rPr>
              <a:t>Dr. Xia Cia (NASA Langley Research Center), Dr. Kenton Ross (NASA Langley Research Center) </a:t>
            </a:r>
          </a:p>
          <a:p>
            <a:r>
              <a:rPr lang="en-US" b="1" dirty="0">
                <a:solidFill>
                  <a:schemeClr val="tx1">
                    <a:lumMod val="75000"/>
                    <a:lumOff val="25000"/>
                  </a:schemeClr>
                </a:solidFill>
                <a:latin typeface="Garamond"/>
              </a:rPr>
              <a:t>DEVELOP Lead: </a:t>
            </a:r>
            <a:r>
              <a:rPr lang="en-US" dirty="0">
                <a:solidFill>
                  <a:schemeClr val="tx1">
                    <a:lumMod val="75000"/>
                    <a:lumOff val="25000"/>
                  </a:schemeClr>
                </a:solidFill>
                <a:latin typeface="Garamond"/>
              </a:rPr>
              <a:t>Kathleen Miller  (California – Ames)</a:t>
            </a:r>
            <a:r>
              <a:rPr lang="en-US" b="1" dirty="0">
                <a:solidFill>
                  <a:schemeClr val="tx1">
                    <a:lumMod val="75000"/>
                    <a:lumOff val="25000"/>
                  </a:schemeClr>
                </a:solidFill>
                <a:latin typeface="Garamond"/>
              </a:rPr>
              <a:t> </a:t>
            </a:r>
          </a:p>
          <a:p>
            <a:r>
              <a:rPr lang="en-US" b="1" dirty="0">
                <a:solidFill>
                  <a:schemeClr val="tx1">
                    <a:lumMod val="75000"/>
                    <a:lumOff val="25000"/>
                  </a:schemeClr>
                </a:solidFill>
                <a:latin typeface="Garamond"/>
              </a:rPr>
              <a:t>Special Thanks: </a:t>
            </a:r>
            <a:r>
              <a:rPr lang="en-US" dirty="0">
                <a:solidFill>
                  <a:schemeClr val="tx1">
                    <a:lumMod val="75000"/>
                    <a:lumOff val="25000"/>
                  </a:schemeClr>
                </a:solidFill>
                <a:latin typeface="Garamond"/>
              </a:rPr>
              <a:t>Maya Hall (California – Ames), Caroline Baumann (California – JPL) </a:t>
            </a:r>
          </a:p>
          <a:p>
            <a:endParaRPr lang="en-US" dirty="0">
              <a:solidFill>
                <a:schemeClr val="tx1">
                  <a:lumMod val="75000"/>
                  <a:lumOff val="25000"/>
                </a:schemeClr>
              </a:solidFill>
              <a:latin typeface="Garamond" panose="02020404030301010803" pitchFamily="18" charset="0"/>
            </a:endParaRPr>
          </a:p>
          <a:p>
            <a:endParaRPr lang="en-US" b="1" dirty="0">
              <a:solidFill>
                <a:schemeClr val="tx1">
                  <a:lumMod val="75000"/>
                  <a:lumOff val="25000"/>
                </a:schemeClr>
              </a:solidFill>
              <a:latin typeface="Garamond"/>
              <a:ea typeface="+mn-lt"/>
              <a:cs typeface="+mn-lt"/>
            </a:endParaRPr>
          </a:p>
          <a:p>
            <a:endParaRPr lang="en-US" dirty="0">
              <a:solidFill>
                <a:schemeClr val="tx1">
                  <a:lumMod val="75000"/>
                  <a:lumOff val="25000"/>
                </a:schemeClr>
              </a:solidFill>
            </a:endParaRPr>
          </a:p>
        </p:txBody>
      </p:sp>
      <p:sp>
        <p:nvSpPr>
          <p:cNvPr id="25" name="Text Placeholder 16">
            <a:extLst>
              <a:ext uri="{FF2B5EF4-FFF2-40B4-BE49-F238E27FC236}">
                <a16:creationId xmlns:a16="http://schemas.microsoft.com/office/drawing/2014/main" id="{B9E62B7C-7743-2A32-896D-5EA2C0C84820}"/>
              </a:ext>
            </a:extLst>
          </p:cNvPr>
          <p:cNvSpPr txBox="1">
            <a:spLocks/>
          </p:cNvSpPr>
          <p:nvPr/>
        </p:nvSpPr>
        <p:spPr>
          <a:xfrm>
            <a:off x="14434917" y="28098997"/>
            <a:ext cx="9671794" cy="803716"/>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sz="3200" b="1" dirty="0">
                <a:solidFill>
                  <a:schemeClr val="tx1">
                    <a:lumMod val="75000"/>
                    <a:lumOff val="25000"/>
                  </a:schemeClr>
                </a:solidFill>
                <a:latin typeface="Garamond"/>
              </a:rPr>
              <a:t>Chatham County</a:t>
            </a:r>
          </a:p>
        </p:txBody>
      </p:sp>
      <p:sp>
        <p:nvSpPr>
          <p:cNvPr id="37" name="TextBox 36">
            <a:extLst>
              <a:ext uri="{FF2B5EF4-FFF2-40B4-BE49-F238E27FC236}">
                <a16:creationId xmlns:a16="http://schemas.microsoft.com/office/drawing/2014/main" id="{A97AE96C-3DF5-6390-F7D5-1E34168E2F5D}"/>
              </a:ext>
            </a:extLst>
          </p:cNvPr>
          <p:cNvSpPr txBox="1"/>
          <p:nvPr/>
        </p:nvSpPr>
        <p:spPr>
          <a:xfrm>
            <a:off x="1023724" y="5266498"/>
            <a:ext cx="11460434" cy="769441"/>
          </a:xfrm>
          <a:prstGeom prst="rect">
            <a:avLst/>
          </a:prstGeom>
          <a:noFill/>
        </p:spPr>
        <p:txBody>
          <a:bodyPr wrap="square" lIns="91440" tIns="45720" rIns="91440" bIns="45720" rtlCol="0" anchor="t">
            <a:spAutoFit/>
          </a:bodyPr>
          <a:lstStyle/>
          <a:p>
            <a:r>
              <a:rPr lang="en-US" sz="4400" b="1" dirty="0">
                <a:solidFill>
                  <a:srgbClr val="8A5A9A"/>
                </a:solidFill>
              </a:rPr>
              <a:t>Urban Heat Island Effect</a:t>
            </a:r>
          </a:p>
        </p:txBody>
      </p:sp>
      <p:sp>
        <p:nvSpPr>
          <p:cNvPr id="39" name="TextBox 38">
            <a:extLst>
              <a:ext uri="{FF2B5EF4-FFF2-40B4-BE49-F238E27FC236}">
                <a16:creationId xmlns:a16="http://schemas.microsoft.com/office/drawing/2014/main" id="{917A6159-CC3A-46BD-BF05-7D9F0ED308CC}"/>
              </a:ext>
            </a:extLst>
          </p:cNvPr>
          <p:cNvSpPr txBox="1"/>
          <p:nvPr/>
        </p:nvSpPr>
        <p:spPr>
          <a:xfrm>
            <a:off x="16068259" y="5271140"/>
            <a:ext cx="10332799" cy="1446550"/>
          </a:xfrm>
          <a:prstGeom prst="rect">
            <a:avLst/>
          </a:prstGeom>
          <a:noFill/>
        </p:spPr>
        <p:txBody>
          <a:bodyPr wrap="square" lIns="91440" tIns="45720" rIns="91440" bIns="45720" rtlCol="0" anchor="t">
            <a:spAutoFit/>
          </a:bodyPr>
          <a:lstStyle/>
          <a:p>
            <a:r>
              <a:rPr lang="en-US" sz="4400" b="1">
                <a:solidFill>
                  <a:srgbClr val="8A5A9A"/>
                </a:solidFill>
              </a:rPr>
              <a:t>How Can We Measure Urban Heat Island Impacts?</a:t>
            </a:r>
          </a:p>
        </p:txBody>
      </p:sp>
      <p:sp>
        <p:nvSpPr>
          <p:cNvPr id="48" name="TextBox 47">
            <a:extLst>
              <a:ext uri="{FF2B5EF4-FFF2-40B4-BE49-F238E27FC236}">
                <a16:creationId xmlns:a16="http://schemas.microsoft.com/office/drawing/2014/main" id="{68B48881-4EA1-5C75-9F3E-8785ECB91612}"/>
              </a:ext>
            </a:extLst>
          </p:cNvPr>
          <p:cNvSpPr txBox="1"/>
          <p:nvPr/>
        </p:nvSpPr>
        <p:spPr>
          <a:xfrm>
            <a:off x="978464" y="10738514"/>
            <a:ext cx="12659086" cy="769441"/>
          </a:xfrm>
          <a:prstGeom prst="rect">
            <a:avLst/>
          </a:prstGeom>
          <a:noFill/>
        </p:spPr>
        <p:txBody>
          <a:bodyPr wrap="square" lIns="91440" tIns="45720" rIns="91440" bIns="45720" rtlCol="0" anchor="t">
            <a:spAutoFit/>
          </a:bodyPr>
          <a:lstStyle/>
          <a:p>
            <a:r>
              <a:rPr lang="en-US" sz="4400" b="1">
                <a:solidFill>
                  <a:srgbClr val="8A5A9A"/>
                </a:solidFill>
              </a:rPr>
              <a:t>Heat Risk and Mitigation</a:t>
            </a:r>
          </a:p>
        </p:txBody>
      </p:sp>
      <p:sp>
        <p:nvSpPr>
          <p:cNvPr id="50" name="Text Placeholder 16">
            <a:extLst>
              <a:ext uri="{FF2B5EF4-FFF2-40B4-BE49-F238E27FC236}">
                <a16:creationId xmlns:a16="http://schemas.microsoft.com/office/drawing/2014/main" id="{281476AE-4D82-8231-E25B-0E2083633009}"/>
              </a:ext>
            </a:extLst>
          </p:cNvPr>
          <p:cNvSpPr txBox="1">
            <a:spLocks/>
          </p:cNvSpPr>
          <p:nvPr/>
        </p:nvSpPr>
        <p:spPr>
          <a:xfrm>
            <a:off x="1162182" y="6009578"/>
            <a:ext cx="13130759" cy="3096288"/>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sz="2800" dirty="0">
                <a:solidFill>
                  <a:schemeClr val="tx1">
                    <a:lumMod val="75000"/>
                    <a:lumOff val="25000"/>
                  </a:schemeClr>
                </a:solidFill>
                <a:latin typeface="Garamond" panose="02020404030301010803" pitchFamily="18" charset="0"/>
                <a:ea typeface="+mn-lt"/>
                <a:cs typeface="+mn-lt"/>
              </a:rPr>
              <a:t>The Urban Heat Island (UHI) effect is a phenomenon where urban areas experience higher temperatures relative to nearby non-urban areas. The phenomenon is caused by:</a:t>
            </a:r>
          </a:p>
          <a:p>
            <a:pPr marL="457200" indent="-457200">
              <a:buClr>
                <a:srgbClr val="885C99"/>
              </a:buClr>
              <a:buFont typeface="Arial,Sans-Serif" panose="020B0604020202020204" pitchFamily="34" charset="0"/>
              <a:buChar char="•"/>
            </a:pPr>
            <a:r>
              <a:rPr lang="en-US" sz="2800" dirty="0">
                <a:solidFill>
                  <a:schemeClr val="tx1">
                    <a:lumMod val="75000"/>
                    <a:lumOff val="25000"/>
                  </a:schemeClr>
                </a:solidFill>
                <a:latin typeface="Garamond" panose="02020404030301010803" pitchFamily="18" charset="0"/>
                <a:ea typeface="+mn-lt"/>
                <a:cs typeface="+mn-lt"/>
              </a:rPr>
              <a:t>High concentrations of impervious surfaces</a:t>
            </a:r>
          </a:p>
          <a:p>
            <a:pPr marL="457200" indent="-457200">
              <a:buClr>
                <a:srgbClr val="885C99"/>
              </a:buClr>
              <a:buFont typeface="Arial,Sans-Serif" panose="020B0604020202020204" pitchFamily="34" charset="0"/>
              <a:buChar char="•"/>
            </a:pPr>
            <a:r>
              <a:rPr lang="en-US" sz="2800" dirty="0">
                <a:solidFill>
                  <a:schemeClr val="tx1">
                    <a:lumMod val="75000"/>
                    <a:lumOff val="25000"/>
                  </a:schemeClr>
                </a:solidFill>
                <a:latin typeface="Garamond" panose="02020404030301010803" pitchFamily="18" charset="0"/>
                <a:ea typeface="+mn-lt"/>
                <a:cs typeface="+mn-lt"/>
              </a:rPr>
              <a:t>Restricted airflow between buildings</a:t>
            </a:r>
          </a:p>
          <a:p>
            <a:pPr marL="457200" indent="-457200">
              <a:buClr>
                <a:srgbClr val="885C99"/>
              </a:buClr>
              <a:buFont typeface="Arial,Sans-Serif" panose="020B0604020202020204" pitchFamily="34" charset="0"/>
              <a:buChar char="•"/>
            </a:pPr>
            <a:r>
              <a:rPr lang="en-US" sz="2800" dirty="0">
                <a:solidFill>
                  <a:schemeClr val="tx1">
                    <a:lumMod val="75000"/>
                    <a:lumOff val="25000"/>
                  </a:schemeClr>
                </a:solidFill>
                <a:latin typeface="Garamond" panose="02020404030301010803" pitchFamily="18" charset="0"/>
                <a:ea typeface="+mn-lt"/>
                <a:cs typeface="+mn-lt"/>
              </a:rPr>
              <a:t>Emissions that create heat domes</a:t>
            </a:r>
          </a:p>
          <a:p>
            <a:endParaRPr lang="en-US" dirty="0">
              <a:solidFill>
                <a:schemeClr val="tx1">
                  <a:lumMod val="75000"/>
                  <a:lumOff val="25000"/>
                </a:schemeClr>
              </a:solidFill>
              <a:latin typeface="Century Gothic"/>
              <a:ea typeface="Calibri"/>
              <a:cs typeface="Calibri"/>
            </a:endParaRPr>
          </a:p>
        </p:txBody>
      </p:sp>
      <p:sp>
        <p:nvSpPr>
          <p:cNvPr id="32" name="TextBox 10">
            <a:extLst>
              <a:ext uri="{FF2B5EF4-FFF2-40B4-BE49-F238E27FC236}">
                <a16:creationId xmlns:a16="http://schemas.microsoft.com/office/drawing/2014/main" id="{7BA6E356-CE52-D667-0BCB-BF2D3BF10705}"/>
              </a:ext>
            </a:extLst>
          </p:cNvPr>
          <p:cNvSpPr txBox="1"/>
          <p:nvPr/>
        </p:nvSpPr>
        <p:spPr>
          <a:xfrm>
            <a:off x="17288024" y="19686885"/>
            <a:ext cx="3163588"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2014 Canopy</a:t>
            </a:r>
          </a:p>
          <a:p>
            <a:pPr algn="ctr"/>
            <a:endParaRPr lang="en-US" sz="2000" dirty="0">
              <a:solidFill>
                <a:schemeClr val="tx1">
                  <a:lumMod val="76000"/>
                  <a:lumOff val="24000"/>
                </a:schemeClr>
              </a:solidFill>
              <a:latin typeface="Century Gothic"/>
              <a:ea typeface="Calibri"/>
              <a:cs typeface="Calibri"/>
            </a:endParaRPr>
          </a:p>
          <a:p>
            <a:pPr algn="ctr"/>
            <a:endParaRPr lang="en-US" dirty="0">
              <a:solidFill>
                <a:schemeClr val="tx1">
                  <a:lumMod val="76000"/>
                  <a:lumOff val="24000"/>
                </a:schemeClr>
              </a:solidFill>
              <a:latin typeface="Century Gothic"/>
              <a:ea typeface="Calibri"/>
              <a:cs typeface="Calibri"/>
            </a:endParaRPr>
          </a:p>
        </p:txBody>
      </p:sp>
      <p:sp>
        <p:nvSpPr>
          <p:cNvPr id="5" name="Text Placeholder 16">
            <a:extLst>
              <a:ext uri="{FF2B5EF4-FFF2-40B4-BE49-F238E27FC236}">
                <a16:creationId xmlns:a16="http://schemas.microsoft.com/office/drawing/2014/main" id="{6475F832-B992-C14D-EF34-61F29FB0AF5A}"/>
              </a:ext>
            </a:extLst>
          </p:cNvPr>
          <p:cNvSpPr txBox="1">
            <a:spLocks/>
          </p:cNvSpPr>
          <p:nvPr/>
        </p:nvSpPr>
        <p:spPr>
          <a:xfrm>
            <a:off x="1033925" y="11495739"/>
            <a:ext cx="13096512" cy="1520918"/>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sz="2800" dirty="0">
                <a:solidFill>
                  <a:schemeClr val="tx1">
                    <a:lumMod val="75000"/>
                    <a:lumOff val="25000"/>
                  </a:schemeClr>
                </a:solidFill>
                <a:latin typeface="Garamond" panose="02020404030301010803" pitchFamily="18" charset="0"/>
                <a:ea typeface="+mn-lt"/>
                <a:cs typeface="+mn-lt"/>
              </a:rPr>
              <a:t>The presence of UHIs is of concern both from a public health and climate perspective, having been linked to higher rates of heat related morbidity and mortality. Trees cool the urban environment by absorbing solar radiation, which provides both cooling shade and local heat-absorbing humidity through natural evapotranspiration. </a:t>
            </a:r>
          </a:p>
        </p:txBody>
      </p:sp>
      <p:sp>
        <p:nvSpPr>
          <p:cNvPr id="14" name="TextBox 8">
            <a:extLst>
              <a:ext uri="{FF2B5EF4-FFF2-40B4-BE49-F238E27FC236}">
                <a16:creationId xmlns:a16="http://schemas.microsoft.com/office/drawing/2014/main" id="{714AB457-0F6B-D3CF-4261-4820DBE62030}"/>
              </a:ext>
            </a:extLst>
          </p:cNvPr>
          <p:cNvSpPr txBox="1"/>
          <p:nvPr/>
        </p:nvSpPr>
        <p:spPr>
          <a:xfrm>
            <a:off x="15516663" y="8960604"/>
            <a:ext cx="3522481" cy="1077218"/>
          </a:xfrm>
          <a:prstGeom prst="rect">
            <a:avLst/>
          </a:prstGeom>
          <a:noFill/>
          <a:ln>
            <a:no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rPr>
              <a:t>Landsat 8 OLI/TIRS</a:t>
            </a:r>
          </a:p>
        </p:txBody>
      </p:sp>
      <p:sp>
        <p:nvSpPr>
          <p:cNvPr id="35" name="TextBox 8">
            <a:extLst>
              <a:ext uri="{FF2B5EF4-FFF2-40B4-BE49-F238E27FC236}">
                <a16:creationId xmlns:a16="http://schemas.microsoft.com/office/drawing/2014/main" id="{7EE34ED6-E7EF-661D-B854-109C669F9DF4}"/>
              </a:ext>
            </a:extLst>
          </p:cNvPr>
          <p:cNvSpPr txBox="1"/>
          <p:nvPr/>
        </p:nvSpPr>
        <p:spPr>
          <a:xfrm>
            <a:off x="18852859" y="8915510"/>
            <a:ext cx="3345817" cy="1077218"/>
          </a:xfrm>
          <a:prstGeom prst="rect">
            <a:avLst/>
          </a:prstGeom>
          <a:noFill/>
          <a:ln>
            <a:no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a:rPr>
              <a:t>Landsat 9 </a:t>
            </a:r>
            <a:endParaRPr lang="en-US">
              <a:solidFill>
                <a:schemeClr val="tx1">
                  <a:lumMod val="75000"/>
                  <a:lumOff val="25000"/>
                </a:schemeClr>
              </a:solidFill>
              <a:latin typeface="Garamond"/>
            </a:endParaRPr>
          </a:p>
          <a:p>
            <a:pPr algn="ctr"/>
            <a:r>
              <a:rPr lang="en-US" sz="3200" b="1" dirty="0">
                <a:solidFill>
                  <a:schemeClr val="tx1">
                    <a:lumMod val="75000"/>
                    <a:lumOff val="25000"/>
                  </a:schemeClr>
                </a:solidFill>
                <a:latin typeface="Garamond"/>
              </a:rPr>
              <a:t>OLI-2/TIRS-2</a:t>
            </a:r>
            <a:endParaRPr lang="en-US" dirty="0">
              <a:solidFill>
                <a:schemeClr val="tx1">
                  <a:lumMod val="75000"/>
                  <a:lumOff val="25000"/>
                </a:schemeClr>
              </a:solidFill>
              <a:latin typeface="Garamond"/>
            </a:endParaRPr>
          </a:p>
        </p:txBody>
      </p:sp>
      <p:pic>
        <p:nvPicPr>
          <p:cNvPr id="36" name="Picture 35" descr="A satellite with solar panels&#10;&#10;AI-generated content may be incorrect.">
            <a:extLst>
              <a:ext uri="{FF2B5EF4-FFF2-40B4-BE49-F238E27FC236}">
                <a16:creationId xmlns:a16="http://schemas.microsoft.com/office/drawing/2014/main" id="{1CABBC85-03B0-7806-078D-60FFF69686FE}"/>
              </a:ext>
            </a:extLst>
          </p:cNvPr>
          <p:cNvPicPr>
            <a:picLocks noChangeAspect="1"/>
          </p:cNvPicPr>
          <p:nvPr/>
        </p:nvPicPr>
        <p:blipFill>
          <a:blip r:embed="rId6"/>
          <a:stretch>
            <a:fillRect/>
          </a:stretch>
        </p:blipFill>
        <p:spPr>
          <a:xfrm>
            <a:off x="22413129" y="6847816"/>
            <a:ext cx="3242215" cy="1773208"/>
          </a:xfrm>
          <a:prstGeom prst="rect">
            <a:avLst/>
          </a:prstGeom>
        </p:spPr>
      </p:pic>
      <p:sp>
        <p:nvSpPr>
          <p:cNvPr id="38" name="TextBox 8">
            <a:extLst>
              <a:ext uri="{FF2B5EF4-FFF2-40B4-BE49-F238E27FC236}">
                <a16:creationId xmlns:a16="http://schemas.microsoft.com/office/drawing/2014/main" id="{58E6AEBD-2642-6641-12BA-21F871547E57}"/>
              </a:ext>
            </a:extLst>
          </p:cNvPr>
          <p:cNvSpPr txBox="1"/>
          <p:nvPr/>
        </p:nvSpPr>
        <p:spPr>
          <a:xfrm>
            <a:off x="22585059" y="8883759"/>
            <a:ext cx="2933067" cy="1077218"/>
          </a:xfrm>
          <a:prstGeom prst="rect">
            <a:avLst/>
          </a:prstGeom>
          <a:noFill/>
          <a:ln>
            <a:noFill/>
          </a:ln>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rPr>
              <a:t>ISS ECOSTRESS</a:t>
            </a:r>
          </a:p>
        </p:txBody>
      </p:sp>
      <p:pic>
        <p:nvPicPr>
          <p:cNvPr id="55" name="Graphic 5" descr="City with solid fill">
            <a:extLst>
              <a:ext uri="{FF2B5EF4-FFF2-40B4-BE49-F238E27FC236}">
                <a16:creationId xmlns:a16="http://schemas.microsoft.com/office/drawing/2014/main" id="{DA7049C1-9091-3A83-EB97-E705154D86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58864" y="8794657"/>
            <a:ext cx="1818640" cy="2357120"/>
          </a:xfrm>
          <a:prstGeom prst="rect">
            <a:avLst/>
          </a:prstGeom>
        </p:spPr>
      </p:pic>
      <p:pic>
        <p:nvPicPr>
          <p:cNvPr id="56" name="Graphic 9" descr="Modern architecture with solid fill">
            <a:extLst>
              <a:ext uri="{FF2B5EF4-FFF2-40B4-BE49-F238E27FC236}">
                <a16:creationId xmlns:a16="http://schemas.microsoft.com/office/drawing/2014/main" id="{14B3D589-8B3A-367E-119A-8D6568001D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24754" y="9692549"/>
            <a:ext cx="1219200" cy="1198880"/>
          </a:xfrm>
          <a:prstGeom prst="rect">
            <a:avLst/>
          </a:prstGeom>
        </p:spPr>
      </p:pic>
      <p:pic>
        <p:nvPicPr>
          <p:cNvPr id="57" name="Graphic 11" descr="Production with solid fill">
            <a:extLst>
              <a:ext uri="{FF2B5EF4-FFF2-40B4-BE49-F238E27FC236}">
                <a16:creationId xmlns:a16="http://schemas.microsoft.com/office/drawing/2014/main" id="{F01F7D62-A01E-4571-A7AC-25544D0028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61411" y="9626594"/>
            <a:ext cx="833120" cy="1198880"/>
          </a:xfrm>
          <a:prstGeom prst="rect">
            <a:avLst/>
          </a:prstGeom>
        </p:spPr>
      </p:pic>
      <p:pic>
        <p:nvPicPr>
          <p:cNvPr id="58" name="Graphic 17" descr="Schoolhouse with solid fill">
            <a:extLst>
              <a:ext uri="{FF2B5EF4-FFF2-40B4-BE49-F238E27FC236}">
                <a16:creationId xmlns:a16="http://schemas.microsoft.com/office/drawing/2014/main" id="{EA70A51A-9A70-B53A-CC4B-6DF7AE4333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33750" y="9438591"/>
            <a:ext cx="1605280" cy="1584960"/>
          </a:xfrm>
          <a:prstGeom prst="rect">
            <a:avLst/>
          </a:prstGeom>
        </p:spPr>
      </p:pic>
      <p:pic>
        <p:nvPicPr>
          <p:cNvPr id="59" name="Graphic 13" descr="Neighborhood with solid fill">
            <a:extLst>
              <a:ext uri="{FF2B5EF4-FFF2-40B4-BE49-F238E27FC236}">
                <a16:creationId xmlns:a16="http://schemas.microsoft.com/office/drawing/2014/main" id="{52340E3C-89CD-1AF4-1AE7-B04192CF2C6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309567" y="9643017"/>
            <a:ext cx="1249680" cy="1249680"/>
          </a:xfrm>
          <a:prstGeom prst="rect">
            <a:avLst/>
          </a:prstGeom>
        </p:spPr>
      </p:pic>
      <p:pic>
        <p:nvPicPr>
          <p:cNvPr id="60" name="Graphic 21" descr="Forest scene with solid fill">
            <a:extLst>
              <a:ext uri="{FF2B5EF4-FFF2-40B4-BE49-F238E27FC236}">
                <a16:creationId xmlns:a16="http://schemas.microsoft.com/office/drawing/2014/main" id="{B05939A7-9825-D430-EF0B-9EB6030530D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62001" y="9846303"/>
            <a:ext cx="914400" cy="914400"/>
          </a:xfrm>
          <a:prstGeom prst="rect">
            <a:avLst/>
          </a:prstGeom>
        </p:spPr>
      </p:pic>
      <p:grpSp>
        <p:nvGrpSpPr>
          <p:cNvPr id="61" name="Group 60">
            <a:extLst>
              <a:ext uri="{FF2B5EF4-FFF2-40B4-BE49-F238E27FC236}">
                <a16:creationId xmlns:a16="http://schemas.microsoft.com/office/drawing/2014/main" id="{E0DE9BF2-DBDB-ABC3-8991-6D113151DDB8}"/>
              </a:ext>
            </a:extLst>
          </p:cNvPr>
          <p:cNvGrpSpPr/>
          <p:nvPr/>
        </p:nvGrpSpPr>
        <p:grpSpPr>
          <a:xfrm>
            <a:off x="3378324" y="10119353"/>
            <a:ext cx="1615441" cy="640080"/>
            <a:chOff x="1612898" y="5844540"/>
            <a:chExt cx="1371601" cy="457200"/>
          </a:xfrm>
        </p:grpSpPr>
        <p:pic>
          <p:nvPicPr>
            <p:cNvPr id="65" name="Graphic 25" descr="House with solid fill">
              <a:extLst>
                <a:ext uri="{FF2B5EF4-FFF2-40B4-BE49-F238E27FC236}">
                  <a16:creationId xmlns:a16="http://schemas.microsoft.com/office/drawing/2014/main" id="{BD55DFEB-0FF8-7BDC-64F4-07430FEC63C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27299" y="5844540"/>
              <a:ext cx="457200" cy="457200"/>
            </a:xfrm>
            <a:prstGeom prst="rect">
              <a:avLst/>
            </a:prstGeom>
          </p:spPr>
        </p:pic>
        <p:pic>
          <p:nvPicPr>
            <p:cNvPr id="66" name="Graphic 26" descr="House with solid fill">
              <a:extLst>
                <a:ext uri="{FF2B5EF4-FFF2-40B4-BE49-F238E27FC236}">
                  <a16:creationId xmlns:a16="http://schemas.microsoft.com/office/drawing/2014/main" id="{FD576339-2D13-7FE1-9826-6DC2AE36F8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70098" y="5844540"/>
              <a:ext cx="457200" cy="457200"/>
            </a:xfrm>
            <a:prstGeom prst="rect">
              <a:avLst/>
            </a:prstGeom>
          </p:spPr>
        </p:pic>
        <p:pic>
          <p:nvPicPr>
            <p:cNvPr id="67" name="Graphic 27" descr="House with solid fill">
              <a:extLst>
                <a:ext uri="{FF2B5EF4-FFF2-40B4-BE49-F238E27FC236}">
                  <a16:creationId xmlns:a16="http://schemas.microsoft.com/office/drawing/2014/main" id="{5C79459D-1926-C9F1-10CF-5F93C1272A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12898" y="5844540"/>
              <a:ext cx="457200" cy="457200"/>
            </a:xfrm>
            <a:prstGeom prst="rect">
              <a:avLst/>
            </a:prstGeom>
          </p:spPr>
        </p:pic>
      </p:grpSp>
      <p:pic>
        <p:nvPicPr>
          <p:cNvPr id="62" name="Graphic 31" descr="Park scene outline">
            <a:extLst>
              <a:ext uri="{FF2B5EF4-FFF2-40B4-BE49-F238E27FC236}">
                <a16:creationId xmlns:a16="http://schemas.microsoft.com/office/drawing/2014/main" id="{BFF7A979-9320-54FA-A0A0-3415DA5527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198231" y="9832163"/>
            <a:ext cx="1087120" cy="1056640"/>
          </a:xfrm>
          <a:prstGeom prst="rect">
            <a:avLst/>
          </a:prstGeom>
        </p:spPr>
      </p:pic>
      <p:pic>
        <p:nvPicPr>
          <p:cNvPr id="63" name="Graphic 32" descr="Forest scene with solid fill">
            <a:extLst>
              <a:ext uri="{FF2B5EF4-FFF2-40B4-BE49-F238E27FC236}">
                <a16:creationId xmlns:a16="http://schemas.microsoft.com/office/drawing/2014/main" id="{8ADAE950-ABEB-137B-C0D9-C3F50CE656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flipH="1">
            <a:off x="12662073" y="9938884"/>
            <a:ext cx="914400" cy="914400"/>
          </a:xfrm>
          <a:prstGeom prst="rect">
            <a:avLst/>
          </a:prstGeom>
        </p:spPr>
      </p:pic>
      <p:pic>
        <p:nvPicPr>
          <p:cNvPr id="64" name="Graphic 6" descr="Dim (Medium Sun) with solid fill">
            <a:extLst>
              <a:ext uri="{FF2B5EF4-FFF2-40B4-BE49-F238E27FC236}">
                <a16:creationId xmlns:a16="http://schemas.microsoft.com/office/drawing/2014/main" id="{75EA105E-CF37-4DEB-0F58-0BFF3DF65AC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22781" y="6759719"/>
            <a:ext cx="1494751" cy="1489660"/>
          </a:xfrm>
          <a:prstGeom prst="rect">
            <a:avLst/>
          </a:prstGeom>
        </p:spPr>
      </p:pic>
      <p:sp>
        <p:nvSpPr>
          <p:cNvPr id="6" name="TextBox 7">
            <a:extLst>
              <a:ext uri="{FF2B5EF4-FFF2-40B4-BE49-F238E27FC236}">
                <a16:creationId xmlns:a16="http://schemas.microsoft.com/office/drawing/2014/main" id="{87ACD4C6-A372-064D-21F0-4D43F4434119}"/>
              </a:ext>
            </a:extLst>
          </p:cNvPr>
          <p:cNvSpPr txBox="1"/>
          <p:nvPr/>
        </p:nvSpPr>
        <p:spPr>
          <a:xfrm>
            <a:off x="15523664" y="20874349"/>
            <a:ext cx="11257026" cy="120032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885C99"/>
                </a:solidFill>
                <a:latin typeface="Garamond" panose="02020404030301010803" pitchFamily="18" charset="0"/>
                <a:ea typeface="+mn-lt"/>
                <a:cs typeface="+mn-lt"/>
              </a:rPr>
              <a:t>Between </a:t>
            </a:r>
            <a:r>
              <a:rPr lang="en-US" sz="3600" b="1" dirty="0">
                <a:solidFill>
                  <a:srgbClr val="885C99"/>
                </a:solidFill>
                <a:latin typeface="Garamond" panose="02020404030301010803" pitchFamily="18" charset="0"/>
                <a:ea typeface="+mn-lt"/>
                <a:cs typeface="+mn-lt"/>
              </a:rPr>
              <a:t>2014 and 2024,</a:t>
            </a:r>
            <a:r>
              <a:rPr lang="en-US" sz="3600" dirty="0">
                <a:solidFill>
                  <a:srgbClr val="885C99"/>
                </a:solidFill>
                <a:latin typeface="Garamond" panose="02020404030301010803" pitchFamily="18" charset="0"/>
                <a:ea typeface="+mn-lt"/>
                <a:cs typeface="+mn-lt"/>
              </a:rPr>
              <a:t> Chatham County lost approximately </a:t>
            </a:r>
            <a:r>
              <a:rPr lang="en-US" sz="3600" b="1" dirty="0">
                <a:solidFill>
                  <a:srgbClr val="885C99"/>
                </a:solidFill>
                <a:latin typeface="Garamond" panose="02020404030301010803" pitchFamily="18" charset="0"/>
                <a:ea typeface="+mn-lt"/>
                <a:cs typeface="+mn-lt"/>
              </a:rPr>
              <a:t>17% of its existing canopy cover.</a:t>
            </a:r>
            <a:endParaRPr lang="en-US" sz="3600" b="1" dirty="0">
              <a:solidFill>
                <a:srgbClr val="885C99"/>
              </a:solidFill>
              <a:latin typeface="Garamond" panose="02020404030301010803" pitchFamily="18" charset="0"/>
            </a:endParaRPr>
          </a:p>
        </p:txBody>
      </p:sp>
      <p:sp>
        <p:nvSpPr>
          <p:cNvPr id="16" name="TextBox 7">
            <a:extLst>
              <a:ext uri="{FF2B5EF4-FFF2-40B4-BE49-F238E27FC236}">
                <a16:creationId xmlns:a16="http://schemas.microsoft.com/office/drawing/2014/main" id="{831E634D-9869-3F78-2996-29D97E463D92}"/>
              </a:ext>
            </a:extLst>
          </p:cNvPr>
          <p:cNvSpPr txBox="1"/>
          <p:nvPr/>
        </p:nvSpPr>
        <p:spPr>
          <a:xfrm>
            <a:off x="15748493" y="10372008"/>
            <a:ext cx="10177733" cy="181588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lumMod val="75000"/>
                    <a:lumOff val="25000"/>
                  </a:schemeClr>
                </a:solidFill>
                <a:latin typeface="Garamond"/>
                <a:ea typeface="Calibri"/>
                <a:cs typeface="Calibri"/>
              </a:rPr>
              <a:t>We used Earth Observations to access land cover, land surface temperature, vegetation health, and canopy cover data to identify areas vulnerable to heat stress and to explore how heat vulnerability has changed spatially over time</a:t>
            </a:r>
          </a:p>
        </p:txBody>
      </p:sp>
      <p:sp>
        <p:nvSpPr>
          <p:cNvPr id="42" name="TextBox 10">
            <a:extLst>
              <a:ext uri="{FF2B5EF4-FFF2-40B4-BE49-F238E27FC236}">
                <a16:creationId xmlns:a16="http://schemas.microsoft.com/office/drawing/2014/main" id="{ACC92563-6674-E661-7FD9-14147397D1FD}"/>
              </a:ext>
            </a:extLst>
          </p:cNvPr>
          <p:cNvSpPr txBox="1"/>
          <p:nvPr/>
        </p:nvSpPr>
        <p:spPr>
          <a:xfrm>
            <a:off x="18017650" y="20200593"/>
            <a:ext cx="1690959"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a:ea typeface="Calibri"/>
                <a:cs typeface="Calibri"/>
              </a:rPr>
              <a:t>31.8%</a:t>
            </a:r>
            <a:endParaRPr lang="en-US" sz="3200" dirty="0">
              <a:solidFill>
                <a:schemeClr val="tx1">
                  <a:lumMod val="75000"/>
                  <a:lumOff val="25000"/>
                </a:schemeClr>
              </a:solidFill>
              <a:latin typeface="Garamond"/>
            </a:endParaRPr>
          </a:p>
          <a:p>
            <a:pPr algn="ctr"/>
            <a:endParaRPr lang="en-US" dirty="0">
              <a:solidFill>
                <a:schemeClr val="tx1">
                  <a:lumMod val="76000"/>
                  <a:lumOff val="24000"/>
                </a:schemeClr>
              </a:solidFill>
              <a:latin typeface="Century Gothic"/>
              <a:ea typeface="Calibri"/>
              <a:cs typeface="Calibri"/>
            </a:endParaRPr>
          </a:p>
        </p:txBody>
      </p:sp>
      <p:sp>
        <p:nvSpPr>
          <p:cNvPr id="69" name="TextBox 10">
            <a:extLst>
              <a:ext uri="{FF2B5EF4-FFF2-40B4-BE49-F238E27FC236}">
                <a16:creationId xmlns:a16="http://schemas.microsoft.com/office/drawing/2014/main" id="{6A4E9CA4-4199-5D7B-1CF4-74C99CC6CD0A}"/>
              </a:ext>
            </a:extLst>
          </p:cNvPr>
          <p:cNvSpPr txBox="1"/>
          <p:nvPr/>
        </p:nvSpPr>
        <p:spPr>
          <a:xfrm>
            <a:off x="21279962" y="19710697"/>
            <a:ext cx="3163588"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2024 Canopy</a:t>
            </a:r>
          </a:p>
          <a:p>
            <a:pPr algn="ctr"/>
            <a:endParaRPr lang="en-US" sz="2000" dirty="0">
              <a:solidFill>
                <a:schemeClr val="tx1">
                  <a:lumMod val="76000"/>
                  <a:lumOff val="24000"/>
                </a:schemeClr>
              </a:solidFill>
              <a:latin typeface="Century Gothic"/>
              <a:ea typeface="Calibri"/>
              <a:cs typeface="Calibri"/>
            </a:endParaRPr>
          </a:p>
          <a:p>
            <a:pPr algn="ctr"/>
            <a:endParaRPr lang="en-US" dirty="0">
              <a:solidFill>
                <a:schemeClr val="tx1">
                  <a:lumMod val="76000"/>
                  <a:lumOff val="24000"/>
                </a:schemeClr>
              </a:solidFill>
              <a:latin typeface="Century Gothic"/>
              <a:ea typeface="Calibri"/>
              <a:cs typeface="Calibri"/>
            </a:endParaRPr>
          </a:p>
        </p:txBody>
      </p:sp>
      <p:sp>
        <p:nvSpPr>
          <p:cNvPr id="70" name="TextBox 10">
            <a:extLst>
              <a:ext uri="{FF2B5EF4-FFF2-40B4-BE49-F238E27FC236}">
                <a16:creationId xmlns:a16="http://schemas.microsoft.com/office/drawing/2014/main" id="{F36C8F5C-56EE-0E77-FEB0-83499EE93E5D}"/>
              </a:ext>
            </a:extLst>
          </p:cNvPr>
          <p:cNvSpPr txBox="1"/>
          <p:nvPr/>
        </p:nvSpPr>
        <p:spPr>
          <a:xfrm>
            <a:off x="22009586" y="20200593"/>
            <a:ext cx="1690959" cy="86177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a:ea typeface="Calibri"/>
                <a:cs typeface="Calibri"/>
              </a:rPr>
              <a:t>26.5%</a:t>
            </a:r>
            <a:endParaRPr lang="en-US" sz="3200" dirty="0">
              <a:solidFill>
                <a:schemeClr val="tx1">
                  <a:lumMod val="75000"/>
                  <a:lumOff val="25000"/>
                </a:schemeClr>
              </a:solidFill>
              <a:latin typeface="Garamond"/>
            </a:endParaRPr>
          </a:p>
          <a:p>
            <a:pPr algn="ctr"/>
            <a:endParaRPr lang="en-US" dirty="0">
              <a:solidFill>
                <a:schemeClr val="tx1">
                  <a:lumMod val="76000"/>
                  <a:lumOff val="24000"/>
                </a:schemeClr>
              </a:solidFill>
              <a:latin typeface="Century Gothic"/>
              <a:ea typeface="Calibri"/>
              <a:cs typeface="Calibri"/>
            </a:endParaRPr>
          </a:p>
        </p:txBody>
      </p:sp>
      <p:pic>
        <p:nvPicPr>
          <p:cNvPr id="75" name="Graphic 74" descr="Deciduous tree with solid fill">
            <a:extLst>
              <a:ext uri="{FF2B5EF4-FFF2-40B4-BE49-F238E27FC236}">
                <a16:creationId xmlns:a16="http://schemas.microsoft.com/office/drawing/2014/main" id="{A859A065-4F97-3D9C-02BD-17A75D8D17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886057" y="17016716"/>
            <a:ext cx="2160945" cy="2284556"/>
          </a:xfrm>
          <a:prstGeom prst="rect">
            <a:avLst/>
          </a:prstGeom>
        </p:spPr>
      </p:pic>
      <p:pic>
        <p:nvPicPr>
          <p:cNvPr id="76" name="Graphic 75" descr="Deciduous tree with solid fill">
            <a:extLst>
              <a:ext uri="{FF2B5EF4-FFF2-40B4-BE49-F238E27FC236}">
                <a16:creationId xmlns:a16="http://schemas.microsoft.com/office/drawing/2014/main" id="{68A80DC8-DAE5-2C7C-D12A-C339D573E8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03900" y="17016712"/>
            <a:ext cx="2160945" cy="2284556"/>
          </a:xfrm>
          <a:prstGeom prst="rect">
            <a:avLst/>
          </a:prstGeom>
        </p:spPr>
      </p:pic>
      <p:pic>
        <p:nvPicPr>
          <p:cNvPr id="74" name="Graphic 73" descr="Deciduous tree with solid fill">
            <a:extLst>
              <a:ext uri="{FF2B5EF4-FFF2-40B4-BE49-F238E27FC236}">
                <a16:creationId xmlns:a16="http://schemas.microsoft.com/office/drawing/2014/main" id="{CFC3F5CD-7093-D98C-6074-468D0E23866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7811880" y="17291267"/>
            <a:ext cx="2160945" cy="2284556"/>
          </a:xfrm>
          <a:prstGeom prst="rect">
            <a:avLst/>
          </a:prstGeom>
        </p:spPr>
      </p:pic>
      <p:pic>
        <p:nvPicPr>
          <p:cNvPr id="77" name="Graphic 76" descr="Deciduous tree with solid fill">
            <a:extLst>
              <a:ext uri="{FF2B5EF4-FFF2-40B4-BE49-F238E27FC236}">
                <a16:creationId xmlns:a16="http://schemas.microsoft.com/office/drawing/2014/main" id="{89093830-C8FC-21AC-5D61-FC501BD325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2089776" y="17240182"/>
            <a:ext cx="2160945" cy="2308369"/>
          </a:xfrm>
          <a:prstGeom prst="rect">
            <a:avLst/>
          </a:prstGeom>
        </p:spPr>
      </p:pic>
      <p:pic>
        <p:nvPicPr>
          <p:cNvPr id="23" name="Graphic 9" descr="Forest scene with solid fill">
            <a:extLst>
              <a:ext uri="{FF2B5EF4-FFF2-40B4-BE49-F238E27FC236}">
                <a16:creationId xmlns:a16="http://schemas.microsoft.com/office/drawing/2014/main" id="{8416F52D-976A-020C-DD56-D696F03FC85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13819" y="14623472"/>
            <a:ext cx="2833476" cy="2980994"/>
          </a:xfrm>
          <a:prstGeom prst="rect">
            <a:avLst/>
          </a:prstGeom>
        </p:spPr>
      </p:pic>
      <p:pic>
        <p:nvPicPr>
          <p:cNvPr id="26" name="Graphic 11" descr="Charm with solid fill">
            <a:extLst>
              <a:ext uri="{FF2B5EF4-FFF2-40B4-BE49-F238E27FC236}">
                <a16:creationId xmlns:a16="http://schemas.microsoft.com/office/drawing/2014/main" id="{995CCB75-94B7-74B2-8F4A-49E4C192CA6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42929" y="22190003"/>
            <a:ext cx="2814307" cy="3204589"/>
          </a:xfrm>
          <a:prstGeom prst="rect">
            <a:avLst/>
          </a:prstGeom>
        </p:spPr>
      </p:pic>
      <p:pic>
        <p:nvPicPr>
          <p:cNvPr id="27" name="Graphic 16">
            <a:extLst>
              <a:ext uri="{FF2B5EF4-FFF2-40B4-BE49-F238E27FC236}">
                <a16:creationId xmlns:a16="http://schemas.microsoft.com/office/drawing/2014/main" id="{CA9AF9C4-1AEE-A690-04FE-0CD9CCF38EA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396249" y="16346525"/>
            <a:ext cx="2532601" cy="2604636"/>
          </a:xfrm>
          <a:prstGeom prst="rect">
            <a:avLst/>
          </a:prstGeom>
        </p:spPr>
      </p:pic>
      <p:sp>
        <p:nvSpPr>
          <p:cNvPr id="28" name="TextBox 20">
            <a:extLst>
              <a:ext uri="{FF2B5EF4-FFF2-40B4-BE49-F238E27FC236}">
                <a16:creationId xmlns:a16="http://schemas.microsoft.com/office/drawing/2014/main" id="{DD696E77-020C-C9AD-34CF-552E413E0E75}"/>
              </a:ext>
            </a:extLst>
          </p:cNvPr>
          <p:cNvSpPr txBox="1"/>
          <p:nvPr/>
        </p:nvSpPr>
        <p:spPr>
          <a:xfrm>
            <a:off x="9373015" y="17293680"/>
            <a:ext cx="284469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Land Cover</a:t>
            </a:r>
          </a:p>
        </p:txBody>
      </p:sp>
      <p:sp>
        <p:nvSpPr>
          <p:cNvPr id="29" name="TextBox 21">
            <a:extLst>
              <a:ext uri="{FF2B5EF4-FFF2-40B4-BE49-F238E27FC236}">
                <a16:creationId xmlns:a16="http://schemas.microsoft.com/office/drawing/2014/main" id="{1FE9F095-83F8-4D0B-E58D-A53F0F4C28D7}"/>
              </a:ext>
            </a:extLst>
          </p:cNvPr>
          <p:cNvSpPr txBox="1"/>
          <p:nvPr/>
        </p:nvSpPr>
        <p:spPr>
          <a:xfrm>
            <a:off x="11770242" y="19089158"/>
            <a:ext cx="3800787"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Canopy Cover</a:t>
            </a:r>
          </a:p>
        </p:txBody>
      </p:sp>
      <p:sp>
        <p:nvSpPr>
          <p:cNvPr id="30" name="TextBox 22">
            <a:extLst>
              <a:ext uri="{FF2B5EF4-FFF2-40B4-BE49-F238E27FC236}">
                <a16:creationId xmlns:a16="http://schemas.microsoft.com/office/drawing/2014/main" id="{799D16E5-2EC4-6363-EFDB-D0393BA752EF}"/>
              </a:ext>
            </a:extLst>
          </p:cNvPr>
          <p:cNvSpPr txBox="1"/>
          <p:nvPr/>
        </p:nvSpPr>
        <p:spPr>
          <a:xfrm>
            <a:off x="13301291" y="25301129"/>
            <a:ext cx="2106507"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Albedo</a:t>
            </a:r>
          </a:p>
        </p:txBody>
      </p:sp>
      <p:sp>
        <p:nvSpPr>
          <p:cNvPr id="31" name="TextBox 24">
            <a:extLst>
              <a:ext uri="{FF2B5EF4-FFF2-40B4-BE49-F238E27FC236}">
                <a16:creationId xmlns:a16="http://schemas.microsoft.com/office/drawing/2014/main" id="{6BC175A9-4B26-42B1-C412-B7A8B980C786}"/>
              </a:ext>
            </a:extLst>
          </p:cNvPr>
          <p:cNvSpPr txBox="1"/>
          <p:nvPr/>
        </p:nvSpPr>
        <p:spPr>
          <a:xfrm>
            <a:off x="10003976" y="28515224"/>
            <a:ext cx="4295156"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dirty="0">
                <a:solidFill>
                  <a:schemeClr val="tx1">
                    <a:lumMod val="75000"/>
                    <a:lumOff val="25000"/>
                  </a:schemeClr>
                </a:solidFill>
                <a:latin typeface="Garamond" panose="02020404030301010803" pitchFamily="18" charset="0"/>
                <a:ea typeface="Calibri"/>
                <a:cs typeface="Calibri"/>
              </a:rPr>
              <a:t>Evapotranspiration</a:t>
            </a:r>
          </a:p>
        </p:txBody>
      </p:sp>
      <p:pic>
        <p:nvPicPr>
          <p:cNvPr id="41" name="Graphic 12" descr="Leaf outline">
            <a:extLst>
              <a:ext uri="{FF2B5EF4-FFF2-40B4-BE49-F238E27FC236}">
                <a16:creationId xmlns:a16="http://schemas.microsoft.com/office/drawing/2014/main" id="{DD828B13-A62E-75DE-60BE-D5A10F4AD4D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235160" y="26012538"/>
            <a:ext cx="2105177" cy="2129442"/>
          </a:xfrm>
          <a:prstGeom prst="rect">
            <a:avLst/>
          </a:prstGeom>
        </p:spPr>
      </p:pic>
      <p:pic>
        <p:nvPicPr>
          <p:cNvPr id="43" name="Graphic 25" descr="Arrow: Counter-clockwise curve with solid fill">
            <a:extLst>
              <a:ext uri="{FF2B5EF4-FFF2-40B4-BE49-F238E27FC236}">
                <a16:creationId xmlns:a16="http://schemas.microsoft.com/office/drawing/2014/main" id="{171B23D3-B255-9672-7527-21599EAC2F1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600407" y="25710249"/>
            <a:ext cx="1739925" cy="1356935"/>
          </a:xfrm>
          <a:prstGeom prst="rect">
            <a:avLst/>
          </a:prstGeom>
        </p:spPr>
      </p:pic>
      <p:sp>
        <p:nvSpPr>
          <p:cNvPr id="44" name="TextBox 43">
            <a:extLst>
              <a:ext uri="{FF2B5EF4-FFF2-40B4-BE49-F238E27FC236}">
                <a16:creationId xmlns:a16="http://schemas.microsoft.com/office/drawing/2014/main" id="{B6667212-D26C-D476-762F-8F7C1F6BD64A}"/>
              </a:ext>
            </a:extLst>
          </p:cNvPr>
          <p:cNvSpPr txBox="1"/>
          <p:nvPr/>
        </p:nvSpPr>
        <p:spPr>
          <a:xfrm>
            <a:off x="1010378" y="13153909"/>
            <a:ext cx="12659086" cy="769441"/>
          </a:xfrm>
          <a:prstGeom prst="rect">
            <a:avLst/>
          </a:prstGeom>
          <a:noFill/>
        </p:spPr>
        <p:txBody>
          <a:bodyPr wrap="square" lIns="91440" tIns="45720" rIns="91440" bIns="45720" rtlCol="0" anchor="t">
            <a:spAutoFit/>
          </a:bodyPr>
          <a:lstStyle/>
          <a:p>
            <a:r>
              <a:rPr lang="en-US" sz="4400" b="1" err="1">
                <a:solidFill>
                  <a:srgbClr val="8A5A9A"/>
                </a:solidFill>
              </a:rPr>
              <a:t>InVEST</a:t>
            </a:r>
            <a:r>
              <a:rPr lang="en-US" sz="4400" b="1">
                <a:solidFill>
                  <a:srgbClr val="8A5A9A"/>
                </a:solidFill>
              </a:rPr>
              <a:t> Model of Chatham County</a:t>
            </a:r>
          </a:p>
        </p:txBody>
      </p:sp>
      <p:sp>
        <p:nvSpPr>
          <p:cNvPr id="47" name="Text Placeholder 16">
            <a:extLst>
              <a:ext uri="{FF2B5EF4-FFF2-40B4-BE49-F238E27FC236}">
                <a16:creationId xmlns:a16="http://schemas.microsoft.com/office/drawing/2014/main" id="{E3C0836D-3D3A-AD0D-1E2D-76A73FCA5F17}"/>
              </a:ext>
            </a:extLst>
          </p:cNvPr>
          <p:cNvSpPr txBox="1">
            <a:spLocks/>
          </p:cNvSpPr>
          <p:nvPr/>
        </p:nvSpPr>
        <p:spPr>
          <a:xfrm>
            <a:off x="1033924" y="13911134"/>
            <a:ext cx="13096512" cy="1520918"/>
          </a:xfrm>
          <a:prstGeom prst="rect">
            <a:avLst/>
          </a:prstGeom>
        </p:spPr>
        <p:txBody>
          <a:bodyPr lIns="91440" tIns="45720" rIns="91440" bIns="45720" numCol="1" spcCol="640080" anchor="t"/>
          <a:lstStyle>
            <a:lvl1pPr marL="0" indent="0" algn="l" defTabSz="2743200" rtl="0" eaLnBrk="1" latinLnBrk="0" hangingPunct="1">
              <a:lnSpc>
                <a:spcPct val="90000"/>
              </a:lnSpc>
              <a:spcBef>
                <a:spcPts val="1800"/>
              </a:spcBef>
              <a:buFont typeface="Arial" panose="020B0604020202020204" pitchFamily="34" charset="0"/>
              <a:buNone/>
              <a:defRPr sz="2700" kern="1200" baseline="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r>
              <a:rPr lang="en-US" sz="2800" dirty="0">
                <a:solidFill>
                  <a:schemeClr val="tx1">
                    <a:lumMod val="75000"/>
                    <a:lumOff val="25000"/>
                  </a:schemeClr>
                </a:solidFill>
                <a:latin typeface="Garamond" panose="02020404030301010803" pitchFamily="18" charset="0"/>
                <a:ea typeface="+mn-lt"/>
                <a:cs typeface="+mn-lt"/>
              </a:rPr>
              <a:t>Our team used the </a:t>
            </a:r>
            <a:r>
              <a:rPr lang="en-US" sz="2800" dirty="0" err="1">
                <a:solidFill>
                  <a:schemeClr val="tx1">
                    <a:lumMod val="75000"/>
                    <a:lumOff val="25000"/>
                  </a:schemeClr>
                </a:solidFill>
                <a:latin typeface="Garamond" panose="02020404030301010803" pitchFamily="18" charset="0"/>
                <a:ea typeface="+mn-lt"/>
                <a:cs typeface="+mn-lt"/>
              </a:rPr>
              <a:t>InVEST</a:t>
            </a:r>
            <a:r>
              <a:rPr lang="en-US" sz="2800" dirty="0">
                <a:solidFill>
                  <a:schemeClr val="tx1">
                    <a:lumMod val="75000"/>
                    <a:lumOff val="25000"/>
                  </a:schemeClr>
                </a:solidFill>
                <a:latin typeface="Garamond" panose="02020404030301010803" pitchFamily="18" charset="0"/>
                <a:ea typeface="+mn-lt"/>
                <a:cs typeface="+mn-lt"/>
              </a:rPr>
              <a:t> Model to map Chatham County's ability to mitigate against heat stress based on factors outlined below. Areas with a low heat mitigation index are less able to cope with heat stress based on the modeled environmental factors.</a:t>
            </a:r>
          </a:p>
        </p:txBody>
      </p:sp>
      <p:sp>
        <p:nvSpPr>
          <p:cNvPr id="53" name="TextBox 52">
            <a:extLst>
              <a:ext uri="{FF2B5EF4-FFF2-40B4-BE49-F238E27FC236}">
                <a16:creationId xmlns:a16="http://schemas.microsoft.com/office/drawing/2014/main" id="{BD6C0C81-13DD-FA25-8CF7-209CDCA7716E}"/>
              </a:ext>
            </a:extLst>
          </p:cNvPr>
          <p:cNvSpPr txBox="1"/>
          <p:nvPr/>
        </p:nvSpPr>
        <p:spPr>
          <a:xfrm>
            <a:off x="16274259" y="15165318"/>
            <a:ext cx="100170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rgbClr val="885C99"/>
                </a:solidFill>
                <a:latin typeface="Garamond" panose="02020404030301010803" pitchFamily="18" charset="0"/>
              </a:rPr>
              <a:t>Approximately </a:t>
            </a:r>
            <a:r>
              <a:rPr lang="en-US" sz="3600" b="1" dirty="0">
                <a:solidFill>
                  <a:srgbClr val="885C99"/>
                </a:solidFill>
                <a:latin typeface="Garamond" panose="02020404030301010803" pitchFamily="18" charset="0"/>
              </a:rPr>
              <a:t>7,300 acres (~2% of the county)</a:t>
            </a:r>
            <a:r>
              <a:rPr lang="en-US" sz="3600" dirty="0">
                <a:solidFill>
                  <a:srgbClr val="885C99"/>
                </a:solidFill>
                <a:latin typeface="Garamond" panose="02020404030301010803" pitchFamily="18" charset="0"/>
              </a:rPr>
              <a:t> saw significant increases in Urban heat between 2014 and 2024.</a:t>
            </a:r>
          </a:p>
        </p:txBody>
      </p:sp>
      <p:pic>
        <p:nvPicPr>
          <p:cNvPr id="101" name="Graphic 79" descr="Home with solid fill">
            <a:extLst>
              <a:ext uri="{FF2B5EF4-FFF2-40B4-BE49-F238E27FC236}">
                <a16:creationId xmlns:a16="http://schemas.microsoft.com/office/drawing/2014/main" id="{E7E37CF1-2A56-B20A-18DC-C6261437025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7325345" y="13703826"/>
            <a:ext cx="1101983" cy="1410567"/>
          </a:xfrm>
          <a:prstGeom prst="rect">
            <a:avLst/>
          </a:prstGeom>
        </p:spPr>
      </p:pic>
      <p:pic>
        <p:nvPicPr>
          <p:cNvPr id="102" name="Graphic 80" descr="Production with solid fill">
            <a:extLst>
              <a:ext uri="{FF2B5EF4-FFF2-40B4-BE49-F238E27FC236}">
                <a16:creationId xmlns:a16="http://schemas.microsoft.com/office/drawing/2014/main" id="{D8FD849F-F8E7-3ED2-5B13-6296D73A5DA9}"/>
              </a:ext>
            </a:extLst>
          </p:cNvPr>
          <p:cNvPicPr>
            <a:picLocks noChangeAspect="1"/>
          </p:cNvPicPr>
          <p:nvPr/>
        </p:nvPicPr>
        <p:blipFill>
          <a:blip r:embed="rId11">
            <a:extLst>
              <a:ext uri="{96DAC541-7B7A-43D3-8B79-37D633B846F1}">
                <asvg:svgBlip xmlns:asvg="http://schemas.microsoft.com/office/drawing/2016/SVG/main" r:embed="rId41"/>
              </a:ext>
            </a:extLst>
          </a:blip>
          <a:stretch>
            <a:fillRect/>
          </a:stretch>
        </p:blipFill>
        <p:spPr>
          <a:xfrm>
            <a:off x="18429396" y="13709500"/>
            <a:ext cx="1101983" cy="1410567"/>
          </a:xfrm>
          <a:prstGeom prst="rect">
            <a:avLst/>
          </a:prstGeom>
        </p:spPr>
      </p:pic>
      <p:pic>
        <p:nvPicPr>
          <p:cNvPr id="103" name="Graphic 81" descr="City with solid fill">
            <a:extLst>
              <a:ext uri="{FF2B5EF4-FFF2-40B4-BE49-F238E27FC236}">
                <a16:creationId xmlns:a16="http://schemas.microsoft.com/office/drawing/2014/main" id="{B02AA1FA-1574-900F-1DCF-099CC8354E81}"/>
              </a:ext>
            </a:extLst>
          </p:cNvPr>
          <p:cNvPicPr>
            <a:picLocks noChangeAspect="1"/>
          </p:cNvPicPr>
          <p:nvPr/>
        </p:nvPicPr>
        <p:blipFill>
          <a:blip r:embed="rId7">
            <a:extLst>
              <a:ext uri="{96DAC541-7B7A-43D3-8B79-37D633B846F1}">
                <asvg:svgBlip xmlns:asvg="http://schemas.microsoft.com/office/drawing/2016/SVG/main" r:embed="rId42"/>
              </a:ext>
            </a:extLst>
          </a:blip>
          <a:stretch>
            <a:fillRect/>
          </a:stretch>
        </p:blipFill>
        <p:spPr>
          <a:xfrm>
            <a:off x="19533447" y="13805987"/>
            <a:ext cx="1101983" cy="1410567"/>
          </a:xfrm>
          <a:prstGeom prst="rect">
            <a:avLst/>
          </a:prstGeom>
        </p:spPr>
      </p:pic>
      <p:pic>
        <p:nvPicPr>
          <p:cNvPr id="119" name="Graphic 118" descr="Arrow: Slight curve with solid fill">
            <a:extLst>
              <a:ext uri="{FF2B5EF4-FFF2-40B4-BE49-F238E27FC236}">
                <a16:creationId xmlns:a16="http://schemas.microsoft.com/office/drawing/2014/main" id="{033F9229-D004-A21D-EA92-91F078ADAC0A}"/>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rot="7920000">
            <a:off x="7045192" y="16477131"/>
            <a:ext cx="2628900" cy="2152649"/>
          </a:xfrm>
          <a:prstGeom prst="rect">
            <a:avLst/>
          </a:prstGeom>
        </p:spPr>
      </p:pic>
      <p:pic>
        <p:nvPicPr>
          <p:cNvPr id="120" name="Graphic 119" descr="Arrow: Slight curve with solid fill">
            <a:extLst>
              <a:ext uri="{FF2B5EF4-FFF2-40B4-BE49-F238E27FC236}">
                <a16:creationId xmlns:a16="http://schemas.microsoft.com/office/drawing/2014/main" id="{13ADD3B3-1AFC-722D-7A57-E18B3FB6A34D}"/>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rot="7920000">
            <a:off x="10150313" y="17598122"/>
            <a:ext cx="2747962" cy="2414585"/>
          </a:xfrm>
          <a:prstGeom prst="rect">
            <a:avLst/>
          </a:prstGeom>
        </p:spPr>
      </p:pic>
      <p:pic>
        <p:nvPicPr>
          <p:cNvPr id="121" name="Graphic 120" descr="Arrow: Clockwise curve with solid fill">
            <a:extLst>
              <a:ext uri="{FF2B5EF4-FFF2-40B4-BE49-F238E27FC236}">
                <a16:creationId xmlns:a16="http://schemas.microsoft.com/office/drawing/2014/main" id="{BAE3DD84-F67F-26B1-72C3-7C311DD31A3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rot="18240000">
            <a:off x="10890703" y="22909131"/>
            <a:ext cx="3033711" cy="3200399"/>
          </a:xfrm>
          <a:prstGeom prst="rect">
            <a:avLst/>
          </a:prstGeom>
        </p:spPr>
      </p:pic>
      <p:pic>
        <p:nvPicPr>
          <p:cNvPr id="122" name="Graphic 121" descr="Arrow: Clockwise curve with solid fill">
            <a:extLst>
              <a:ext uri="{FF2B5EF4-FFF2-40B4-BE49-F238E27FC236}">
                <a16:creationId xmlns:a16="http://schemas.microsoft.com/office/drawing/2014/main" id="{D0C84E34-D457-D573-900B-C48EE0B8194D}"/>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rot="18720000">
            <a:off x="8968549" y="25709139"/>
            <a:ext cx="2676523" cy="2747962"/>
          </a:xfrm>
          <a:prstGeom prst="rect">
            <a:avLst/>
          </a:prstGeom>
        </p:spPr>
      </p:pic>
      <p:sp>
        <p:nvSpPr>
          <p:cNvPr id="124" name="Arrow: Up 123">
            <a:extLst>
              <a:ext uri="{FF2B5EF4-FFF2-40B4-BE49-F238E27FC236}">
                <a16:creationId xmlns:a16="http://schemas.microsoft.com/office/drawing/2014/main" id="{3E343659-8481-CEDD-7B05-B3BA14AEC930}"/>
              </a:ext>
            </a:extLst>
          </p:cNvPr>
          <p:cNvSpPr/>
          <p:nvPr/>
        </p:nvSpPr>
        <p:spPr>
          <a:xfrm rot="5400000">
            <a:off x="20167849" y="23303470"/>
            <a:ext cx="999858" cy="1387011"/>
          </a:xfrm>
          <a:prstGeom prst="upArrow">
            <a:avLst/>
          </a:prstGeom>
          <a:solidFill>
            <a:srgbClr val="7F7F7F"/>
          </a:solidFill>
          <a:ln w="571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6" name="Graphic 81" descr="City with solid fill">
            <a:extLst>
              <a:ext uri="{FF2B5EF4-FFF2-40B4-BE49-F238E27FC236}">
                <a16:creationId xmlns:a16="http://schemas.microsoft.com/office/drawing/2014/main" id="{05420C44-2E7A-BB07-8C90-E71E860979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23402" y="22099177"/>
            <a:ext cx="2799833" cy="3199428"/>
          </a:xfrm>
          <a:prstGeom prst="rect">
            <a:avLst/>
          </a:prstGeom>
        </p:spPr>
      </p:pic>
      <p:sp>
        <p:nvSpPr>
          <p:cNvPr id="127" name="TextBox 7">
            <a:extLst>
              <a:ext uri="{FF2B5EF4-FFF2-40B4-BE49-F238E27FC236}">
                <a16:creationId xmlns:a16="http://schemas.microsoft.com/office/drawing/2014/main" id="{DA7433A7-DCCD-9E47-C9A1-22A3A94D92CB}"/>
              </a:ext>
            </a:extLst>
          </p:cNvPr>
          <p:cNvSpPr txBox="1"/>
          <p:nvPr/>
        </p:nvSpPr>
        <p:spPr>
          <a:xfrm>
            <a:off x="15579228" y="24987375"/>
            <a:ext cx="10920382" cy="175432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dirty="0">
                <a:solidFill>
                  <a:srgbClr val="885C99"/>
                </a:solidFill>
                <a:latin typeface="Garamond"/>
                <a:ea typeface="+mn-lt"/>
                <a:cs typeface="+mn-lt"/>
              </a:rPr>
              <a:t>Earth observations of areas that underwent </a:t>
            </a:r>
            <a:r>
              <a:rPr lang="en-US" sz="3600" b="1" dirty="0">
                <a:solidFill>
                  <a:srgbClr val="885C99"/>
                </a:solidFill>
                <a:latin typeface="Garamond"/>
                <a:ea typeface="+mn-lt"/>
                <a:cs typeface="+mn-lt"/>
              </a:rPr>
              <a:t>development</a:t>
            </a:r>
            <a:r>
              <a:rPr lang="en-US" sz="3600" dirty="0">
                <a:solidFill>
                  <a:srgbClr val="885C99"/>
                </a:solidFill>
                <a:latin typeface="Garamond"/>
                <a:ea typeface="+mn-lt"/>
                <a:cs typeface="+mn-lt"/>
              </a:rPr>
              <a:t> between 2014 and 2024 showed</a:t>
            </a:r>
            <a:r>
              <a:rPr lang="en-US" sz="3600" b="1" dirty="0">
                <a:solidFill>
                  <a:srgbClr val="885C99"/>
                </a:solidFill>
                <a:latin typeface="Garamond"/>
                <a:ea typeface="+mn-lt"/>
                <a:cs typeface="+mn-lt"/>
              </a:rPr>
              <a:t> </a:t>
            </a:r>
            <a:r>
              <a:rPr lang="en-US" sz="3600" dirty="0">
                <a:solidFill>
                  <a:srgbClr val="885C99"/>
                </a:solidFill>
                <a:latin typeface="Garamond"/>
                <a:ea typeface="+mn-lt"/>
                <a:cs typeface="+mn-lt"/>
              </a:rPr>
              <a:t>signs of</a:t>
            </a:r>
            <a:r>
              <a:rPr lang="en-US" sz="3600" b="1" dirty="0">
                <a:solidFill>
                  <a:srgbClr val="885C99"/>
                </a:solidFill>
                <a:latin typeface="Garamond"/>
                <a:ea typeface="+mn-lt"/>
                <a:cs typeface="+mn-lt"/>
              </a:rPr>
              <a:t> increased urban heat </a:t>
            </a:r>
            <a:r>
              <a:rPr lang="en-US" sz="3600" dirty="0">
                <a:solidFill>
                  <a:srgbClr val="885C99"/>
                </a:solidFill>
                <a:latin typeface="Garamond"/>
                <a:ea typeface="+mn-lt"/>
                <a:cs typeface="+mn-lt"/>
              </a:rPr>
              <a:t>and </a:t>
            </a:r>
            <a:r>
              <a:rPr lang="en-US" sz="3600" b="1" dirty="0">
                <a:solidFill>
                  <a:srgbClr val="885C99"/>
                </a:solidFill>
                <a:latin typeface="Garamond"/>
                <a:ea typeface="+mn-lt"/>
                <a:cs typeface="+mn-lt"/>
              </a:rPr>
              <a:t>decreased vegetation health</a:t>
            </a:r>
            <a:r>
              <a:rPr lang="en-US" sz="3600" dirty="0">
                <a:solidFill>
                  <a:srgbClr val="885C99"/>
                </a:solidFill>
                <a:latin typeface="Garamond"/>
                <a:ea typeface="+mn-lt"/>
                <a:cs typeface="+mn-lt"/>
              </a:rPr>
              <a:t>. </a:t>
            </a:r>
            <a:endParaRPr lang="en-US" sz="3600" b="1" dirty="0">
              <a:solidFill>
                <a:srgbClr val="885C99"/>
              </a:solidFill>
              <a:latin typeface="Garamond"/>
            </a:endParaRPr>
          </a:p>
        </p:txBody>
      </p:sp>
      <p:pic>
        <p:nvPicPr>
          <p:cNvPr id="85" name="Graphic 78" descr="Modern architecture with solid fill">
            <a:extLst>
              <a:ext uri="{FF2B5EF4-FFF2-40B4-BE49-F238E27FC236}">
                <a16:creationId xmlns:a16="http://schemas.microsoft.com/office/drawing/2014/main" id="{807A3BE4-C0AF-3CCF-9EA6-1B0CBFA21A24}"/>
              </a:ext>
            </a:extLst>
          </p:cNvPr>
          <p:cNvPicPr>
            <a:picLocks noChangeAspect="1"/>
          </p:cNvPicPr>
          <p:nvPr/>
        </p:nvPicPr>
        <p:blipFill>
          <a:blip r:embed="rId9">
            <a:extLst>
              <a:ext uri="{96DAC541-7B7A-43D3-8B79-37D633B846F1}">
                <asvg:svgBlip xmlns:asvg="http://schemas.microsoft.com/office/drawing/2016/SVG/main" r:embed="rId47"/>
              </a:ext>
            </a:extLst>
          </a:blip>
          <a:stretch>
            <a:fillRect/>
          </a:stretch>
        </p:blipFill>
        <p:spPr>
          <a:xfrm>
            <a:off x="20781469" y="13776785"/>
            <a:ext cx="1101983" cy="1410567"/>
          </a:xfrm>
          <a:prstGeom prst="rect">
            <a:avLst/>
          </a:prstGeom>
        </p:spPr>
      </p:pic>
      <p:pic>
        <p:nvPicPr>
          <p:cNvPr id="86" name="Graphic 79" descr="Home with solid fill">
            <a:extLst>
              <a:ext uri="{FF2B5EF4-FFF2-40B4-BE49-F238E27FC236}">
                <a16:creationId xmlns:a16="http://schemas.microsoft.com/office/drawing/2014/main" id="{D904B39A-7B16-B3E7-D78C-DAE394E17A8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1897344" y="13767326"/>
            <a:ext cx="1101983" cy="1410567"/>
          </a:xfrm>
          <a:prstGeom prst="rect">
            <a:avLst/>
          </a:prstGeom>
        </p:spPr>
      </p:pic>
      <p:pic>
        <p:nvPicPr>
          <p:cNvPr id="87" name="Graphic 80" descr="Production with solid fill">
            <a:extLst>
              <a:ext uri="{FF2B5EF4-FFF2-40B4-BE49-F238E27FC236}">
                <a16:creationId xmlns:a16="http://schemas.microsoft.com/office/drawing/2014/main" id="{1AC4CFEC-9527-B815-5992-BB21D5AEEC48}"/>
              </a:ext>
            </a:extLst>
          </p:cNvPr>
          <p:cNvPicPr>
            <a:picLocks noChangeAspect="1"/>
          </p:cNvPicPr>
          <p:nvPr/>
        </p:nvPicPr>
        <p:blipFill>
          <a:blip r:embed="rId11">
            <a:extLst>
              <a:ext uri="{96DAC541-7B7A-43D3-8B79-37D633B846F1}">
                <asvg:svgBlip xmlns:asvg="http://schemas.microsoft.com/office/drawing/2016/SVG/main" r:embed="rId41"/>
              </a:ext>
            </a:extLst>
          </a:blip>
          <a:stretch>
            <a:fillRect/>
          </a:stretch>
        </p:blipFill>
        <p:spPr>
          <a:xfrm>
            <a:off x="23001395" y="13773001"/>
            <a:ext cx="1101983" cy="1410567"/>
          </a:xfrm>
          <a:prstGeom prst="rect">
            <a:avLst/>
          </a:prstGeom>
        </p:spPr>
      </p:pic>
      <p:pic>
        <p:nvPicPr>
          <p:cNvPr id="81" name="Picture 80" descr="A satellite in space&#10;&#10;AI-generated content may be incorrect.">
            <a:extLst>
              <a:ext uri="{FF2B5EF4-FFF2-40B4-BE49-F238E27FC236}">
                <a16:creationId xmlns:a16="http://schemas.microsoft.com/office/drawing/2014/main" id="{FA76FCA1-FB6C-D93F-5899-E42A179A3055}"/>
              </a:ext>
            </a:extLst>
          </p:cNvPr>
          <p:cNvPicPr>
            <a:picLocks noChangeAspect="1"/>
          </p:cNvPicPr>
          <p:nvPr/>
        </p:nvPicPr>
        <p:blipFill>
          <a:blip r:embed="rId48"/>
          <a:stretch>
            <a:fillRect/>
          </a:stretch>
        </p:blipFill>
        <p:spPr>
          <a:xfrm>
            <a:off x="15572435" y="6515679"/>
            <a:ext cx="3284353" cy="2470298"/>
          </a:xfrm>
          <a:prstGeom prst="rect">
            <a:avLst/>
          </a:prstGeom>
        </p:spPr>
      </p:pic>
      <p:pic>
        <p:nvPicPr>
          <p:cNvPr id="82" name="Picture 81" descr="A satellite in space&#10;&#10;AI-generated content may be incorrect.">
            <a:extLst>
              <a:ext uri="{FF2B5EF4-FFF2-40B4-BE49-F238E27FC236}">
                <a16:creationId xmlns:a16="http://schemas.microsoft.com/office/drawing/2014/main" id="{E21DE78B-899B-D7A0-22AA-6BB043A0F04B}"/>
              </a:ext>
            </a:extLst>
          </p:cNvPr>
          <p:cNvPicPr>
            <a:picLocks noChangeAspect="1"/>
          </p:cNvPicPr>
          <p:nvPr/>
        </p:nvPicPr>
        <p:blipFill>
          <a:blip r:embed="rId49"/>
          <a:stretch>
            <a:fillRect/>
          </a:stretch>
        </p:blipFill>
        <p:spPr>
          <a:xfrm>
            <a:off x="18730411" y="6524934"/>
            <a:ext cx="3783197" cy="2699341"/>
          </a:xfrm>
          <a:prstGeom prst="rect">
            <a:avLst/>
          </a:prstGeom>
        </p:spPr>
      </p:pic>
      <p:pic>
        <p:nvPicPr>
          <p:cNvPr id="13" name="Picture 12" descr="A pink and purple gradient&#10;&#10;AI-generated content may be incorrect.">
            <a:extLst>
              <a:ext uri="{FF2B5EF4-FFF2-40B4-BE49-F238E27FC236}">
                <a16:creationId xmlns:a16="http://schemas.microsoft.com/office/drawing/2014/main" id="{1EBD84D6-A3ED-B6B9-0C0C-E89AC5A73403}"/>
              </a:ext>
            </a:extLst>
          </p:cNvPr>
          <p:cNvPicPr>
            <a:picLocks noChangeAspect="1"/>
          </p:cNvPicPr>
          <p:nvPr/>
        </p:nvPicPr>
        <p:blipFill>
          <a:blip r:embed="rId50"/>
          <a:stretch>
            <a:fillRect/>
          </a:stretch>
        </p:blipFill>
        <p:spPr>
          <a:xfrm>
            <a:off x="1228389" y="25401897"/>
            <a:ext cx="609600" cy="3619500"/>
          </a:xfrm>
          <a:prstGeom prst="rect">
            <a:avLst/>
          </a:prstGeom>
        </p:spPr>
      </p:pic>
      <p:sp>
        <p:nvSpPr>
          <p:cNvPr id="15" name="TextBox 5">
            <a:extLst>
              <a:ext uri="{FF2B5EF4-FFF2-40B4-BE49-F238E27FC236}">
                <a16:creationId xmlns:a16="http://schemas.microsoft.com/office/drawing/2014/main" id="{33CF7560-7996-4894-DDFF-5C515BBBF56F}"/>
              </a:ext>
            </a:extLst>
          </p:cNvPr>
          <p:cNvSpPr txBox="1"/>
          <p:nvPr/>
        </p:nvSpPr>
        <p:spPr>
          <a:xfrm>
            <a:off x="1842114" y="25368725"/>
            <a:ext cx="2730422"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tx1">
                    <a:lumMod val="75000"/>
                    <a:lumOff val="25000"/>
                  </a:schemeClr>
                </a:solidFill>
                <a:latin typeface="Garamond" panose="02020404030301010803" pitchFamily="18" charset="0"/>
              </a:rPr>
              <a:t>High</a:t>
            </a:r>
            <a:endParaRPr lang="en-US" sz="2000" dirty="0">
              <a:solidFill>
                <a:schemeClr val="tx1">
                  <a:lumMod val="75000"/>
                  <a:lumOff val="25000"/>
                </a:schemeClr>
              </a:solidFill>
              <a:latin typeface="Garamond" panose="02020404030301010803" pitchFamily="18" charset="0"/>
            </a:endParaRPr>
          </a:p>
        </p:txBody>
      </p:sp>
      <p:sp>
        <p:nvSpPr>
          <p:cNvPr id="17" name="TextBox 5">
            <a:extLst>
              <a:ext uri="{FF2B5EF4-FFF2-40B4-BE49-F238E27FC236}">
                <a16:creationId xmlns:a16="http://schemas.microsoft.com/office/drawing/2014/main" id="{AD3A9AF0-8B4A-06BD-B53D-6AF7D77735AC}"/>
              </a:ext>
            </a:extLst>
          </p:cNvPr>
          <p:cNvSpPr txBox="1"/>
          <p:nvPr/>
        </p:nvSpPr>
        <p:spPr>
          <a:xfrm>
            <a:off x="2013349" y="28534199"/>
            <a:ext cx="2730422"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tx1">
                    <a:lumMod val="75000"/>
                    <a:lumOff val="25000"/>
                  </a:schemeClr>
                </a:solidFill>
                <a:latin typeface="Garamond" panose="02020404030301010803" pitchFamily="18" charset="0"/>
              </a:rPr>
              <a:t>Low</a:t>
            </a:r>
            <a:endParaRPr lang="en-US" sz="2000" dirty="0">
              <a:solidFill>
                <a:schemeClr val="tx1">
                  <a:lumMod val="75000"/>
                  <a:lumOff val="25000"/>
                </a:schemeClr>
              </a:solidFill>
              <a:latin typeface="Garamond" panose="02020404030301010803" pitchFamily="18" charset="0"/>
            </a:endParaRPr>
          </a:p>
        </p:txBody>
      </p:sp>
      <p:sp>
        <p:nvSpPr>
          <p:cNvPr id="52" name="TextBox 5">
            <a:extLst>
              <a:ext uri="{FF2B5EF4-FFF2-40B4-BE49-F238E27FC236}">
                <a16:creationId xmlns:a16="http://schemas.microsoft.com/office/drawing/2014/main" id="{541D870D-E08D-D59A-2E8A-885D565BB18B}"/>
              </a:ext>
            </a:extLst>
          </p:cNvPr>
          <p:cNvSpPr txBox="1"/>
          <p:nvPr/>
        </p:nvSpPr>
        <p:spPr>
          <a:xfrm>
            <a:off x="981950" y="24787090"/>
            <a:ext cx="5156160" cy="5847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tx1">
                    <a:lumMod val="75000"/>
                    <a:lumOff val="25000"/>
                  </a:schemeClr>
                </a:solidFill>
                <a:latin typeface="Garamond"/>
              </a:rPr>
              <a:t>Heat Mitigation Index</a:t>
            </a:r>
            <a:endParaRPr lang="en-US" sz="2400" dirty="0">
              <a:solidFill>
                <a:schemeClr val="tx1">
                  <a:lumMod val="75000"/>
                  <a:lumOff val="25000"/>
                </a:schemeClr>
              </a:solidFill>
              <a:latin typeface="Garamond"/>
            </a:endParaRPr>
          </a:p>
        </p:txBody>
      </p:sp>
      <p:pic>
        <p:nvPicPr>
          <p:cNvPr id="84" name="Graphic 83" descr="Aquarius with solid fill">
            <a:extLst>
              <a:ext uri="{FF2B5EF4-FFF2-40B4-BE49-F238E27FC236}">
                <a16:creationId xmlns:a16="http://schemas.microsoft.com/office/drawing/2014/main" id="{056021B6-5937-5460-2198-013E303AAFC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rot="5400000">
            <a:off x="17521238" y="12476093"/>
            <a:ext cx="1581149" cy="1628775"/>
          </a:xfrm>
          <a:prstGeom prst="rect">
            <a:avLst/>
          </a:prstGeom>
        </p:spPr>
      </p:pic>
      <p:pic>
        <p:nvPicPr>
          <p:cNvPr id="88" name="Graphic 87" descr="Aquarius with solid fill">
            <a:extLst>
              <a:ext uri="{FF2B5EF4-FFF2-40B4-BE49-F238E27FC236}">
                <a16:creationId xmlns:a16="http://schemas.microsoft.com/office/drawing/2014/main" id="{733341B8-B1E0-3294-F359-6AB440E73EA2}"/>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rot="5400000">
            <a:off x="18521363" y="12214156"/>
            <a:ext cx="1866898" cy="1724024"/>
          </a:xfrm>
          <a:prstGeom prst="rect">
            <a:avLst/>
          </a:prstGeom>
        </p:spPr>
      </p:pic>
      <p:pic>
        <p:nvPicPr>
          <p:cNvPr id="89" name="Graphic 88" descr="Aquarius with solid fill">
            <a:extLst>
              <a:ext uri="{FF2B5EF4-FFF2-40B4-BE49-F238E27FC236}">
                <a16:creationId xmlns:a16="http://schemas.microsoft.com/office/drawing/2014/main" id="{2B40A629-6F48-B164-FA86-73966016389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rot="5400000">
            <a:off x="19831051" y="12571343"/>
            <a:ext cx="1581149" cy="1628775"/>
          </a:xfrm>
          <a:prstGeom prst="rect">
            <a:avLst/>
          </a:prstGeom>
        </p:spPr>
      </p:pic>
      <p:pic>
        <p:nvPicPr>
          <p:cNvPr id="91" name="Graphic 90" descr="Aquarius with solid fill">
            <a:extLst>
              <a:ext uri="{FF2B5EF4-FFF2-40B4-BE49-F238E27FC236}">
                <a16:creationId xmlns:a16="http://schemas.microsoft.com/office/drawing/2014/main" id="{4FE5F463-C538-3754-1A5E-3B6BBBDED71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rot="5400000">
            <a:off x="20783550" y="12214156"/>
            <a:ext cx="1866898" cy="1724024"/>
          </a:xfrm>
          <a:prstGeom prst="rect">
            <a:avLst/>
          </a:prstGeom>
        </p:spPr>
      </p:pic>
      <p:pic>
        <p:nvPicPr>
          <p:cNvPr id="94" name="Graphic 93" descr="Aquarius with solid fill">
            <a:extLst>
              <a:ext uri="{FF2B5EF4-FFF2-40B4-BE49-F238E27FC236}">
                <a16:creationId xmlns:a16="http://schemas.microsoft.com/office/drawing/2014/main" id="{FDAC1C2F-E3DC-A58E-BF77-ABC63017B3E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rot="5400000">
            <a:off x="22093238" y="12499906"/>
            <a:ext cx="1581149" cy="1628775"/>
          </a:xfrm>
          <a:prstGeom prst="rect">
            <a:avLst/>
          </a:prstGeom>
        </p:spPr>
      </p:pic>
      <p:pic>
        <p:nvPicPr>
          <p:cNvPr id="10" name="Graphic 9" descr="Deciduous tree with solid fill">
            <a:extLst>
              <a:ext uri="{FF2B5EF4-FFF2-40B4-BE49-F238E27FC236}">
                <a16:creationId xmlns:a16="http://schemas.microsoft.com/office/drawing/2014/main" id="{548E24F0-C582-049B-7288-944C953DB4F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7194281" y="22188041"/>
            <a:ext cx="2332181" cy="2627027"/>
          </a:xfrm>
          <a:prstGeom prst="rect">
            <a:avLst/>
          </a:prstGeom>
        </p:spPr>
      </p:pic>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1B6F4B1D-7286-7130-3798-A8033140DBC0}"/>
                  </a:ext>
                </a:extLst>
              </p14:cNvPr>
              <p14:cNvContentPartPr/>
              <p14:nvPr/>
            </p14:nvContentPartPr>
            <p14:xfrm>
              <a:off x="1809749" y="8036273"/>
              <a:ext cx="11827685" cy="1775254"/>
            </p14:xfrm>
          </p:contentPart>
        </mc:Choice>
        <mc:Fallback xmlns="">
          <p:pic>
            <p:nvPicPr>
              <p:cNvPr id="33" name="Ink 32">
                <a:extLst>
                  <a:ext uri="{FF2B5EF4-FFF2-40B4-BE49-F238E27FC236}">
                    <a16:creationId xmlns:a16="http://schemas.microsoft.com/office/drawing/2014/main" id="{1B6F4B1D-7286-7130-3798-A8033140DBC0}"/>
                  </a:ext>
                </a:extLst>
              </p:cNvPr>
              <p:cNvPicPr/>
              <p:nvPr/>
            </p:nvPicPr>
            <p:blipFill>
              <a:blip r:embed="rId59"/>
              <a:stretch>
                <a:fillRect/>
              </a:stretch>
            </p:blipFill>
            <p:spPr>
              <a:xfrm>
                <a:off x="1791750" y="8018276"/>
                <a:ext cx="11863324" cy="1810889"/>
              </a:xfrm>
              <a:prstGeom prst="rect">
                <a:avLst/>
              </a:prstGeom>
            </p:spPr>
          </p:pic>
        </mc:Fallback>
      </mc:AlternateContent>
      <p:pic>
        <p:nvPicPr>
          <p:cNvPr id="40" name="Picture 39">
            <a:extLst>
              <a:ext uri="{FF2B5EF4-FFF2-40B4-BE49-F238E27FC236}">
                <a16:creationId xmlns:a16="http://schemas.microsoft.com/office/drawing/2014/main" id="{FF807158-91BE-C3AB-AAC0-1A9B056C7BFC}"/>
              </a:ext>
            </a:extLst>
          </p:cNvPr>
          <p:cNvPicPr>
            <a:picLocks noChangeAspect="1"/>
          </p:cNvPicPr>
          <p:nvPr/>
        </p:nvPicPr>
        <p:blipFill>
          <a:blip r:embed="rId60" cstate="print">
            <a:extLst>
              <a:ext uri="{28A0092B-C50C-407E-A947-70E740481C1C}">
                <a14:useLocalDpi xmlns:a14="http://schemas.microsoft.com/office/drawing/2010/main" val="0"/>
              </a:ext>
            </a:extLst>
          </a:blip>
          <a:srcRect/>
          <a:stretch/>
        </p:blipFill>
        <p:spPr>
          <a:xfrm>
            <a:off x="1219001" y="30044629"/>
            <a:ext cx="2103120" cy="2103120"/>
          </a:xfrm>
          <a:prstGeom prst="rect">
            <a:avLst/>
          </a:prstGeom>
        </p:spPr>
      </p:pic>
      <p:pic>
        <p:nvPicPr>
          <p:cNvPr id="54" name="Picture 53">
            <a:extLst>
              <a:ext uri="{FF2B5EF4-FFF2-40B4-BE49-F238E27FC236}">
                <a16:creationId xmlns:a16="http://schemas.microsoft.com/office/drawing/2014/main" id="{C2C29611-4A30-13B7-EDD8-1D69A21F459B}"/>
              </a:ext>
            </a:extLst>
          </p:cNvPr>
          <p:cNvPicPr>
            <a:picLocks noChangeAspect="1"/>
          </p:cNvPicPr>
          <p:nvPr/>
        </p:nvPicPr>
        <p:blipFill>
          <a:blip r:embed="rId61" cstate="print">
            <a:extLst>
              <a:ext uri="{28A0092B-C50C-407E-A947-70E740481C1C}">
                <a14:useLocalDpi xmlns:a14="http://schemas.microsoft.com/office/drawing/2010/main" val="0"/>
              </a:ext>
            </a:extLst>
          </a:blip>
          <a:srcRect t="2303" b="2303"/>
          <a:stretch/>
        </p:blipFill>
        <p:spPr>
          <a:xfrm>
            <a:off x="1462324" y="30234482"/>
            <a:ext cx="1645920" cy="1645920"/>
          </a:xfrm>
          <a:prstGeom prst="ellipse">
            <a:avLst/>
          </a:prstGeom>
        </p:spPr>
      </p:pic>
      <p:pic>
        <p:nvPicPr>
          <p:cNvPr id="68" name="Picture 67">
            <a:extLst>
              <a:ext uri="{FF2B5EF4-FFF2-40B4-BE49-F238E27FC236}">
                <a16:creationId xmlns:a16="http://schemas.microsoft.com/office/drawing/2014/main" id="{DE17B804-7C83-7529-EBBA-F9271BE15E00}"/>
              </a:ext>
            </a:extLst>
          </p:cNvPr>
          <p:cNvPicPr>
            <a:picLocks noChangeAspect="1"/>
          </p:cNvPicPr>
          <p:nvPr/>
        </p:nvPicPr>
        <p:blipFill>
          <a:blip r:embed="rId60" cstate="print">
            <a:extLst>
              <a:ext uri="{28A0092B-C50C-407E-A947-70E740481C1C}">
                <a14:useLocalDpi xmlns:a14="http://schemas.microsoft.com/office/drawing/2010/main" val="0"/>
              </a:ext>
            </a:extLst>
          </a:blip>
          <a:srcRect/>
          <a:stretch/>
        </p:blipFill>
        <p:spPr>
          <a:xfrm>
            <a:off x="4381500" y="30044622"/>
            <a:ext cx="2103120" cy="2103120"/>
          </a:xfrm>
          <a:prstGeom prst="rect">
            <a:avLst/>
          </a:prstGeom>
        </p:spPr>
      </p:pic>
      <p:pic>
        <p:nvPicPr>
          <p:cNvPr id="71" name="Picture 70">
            <a:extLst>
              <a:ext uri="{FF2B5EF4-FFF2-40B4-BE49-F238E27FC236}">
                <a16:creationId xmlns:a16="http://schemas.microsoft.com/office/drawing/2014/main" id="{D63606B3-238C-CE8F-F88F-D813512BF41F}"/>
              </a:ext>
            </a:extLst>
          </p:cNvPr>
          <p:cNvPicPr>
            <a:picLocks noChangeAspect="1"/>
          </p:cNvPicPr>
          <p:nvPr/>
        </p:nvPicPr>
        <p:blipFill>
          <a:blip r:embed="rId62" cstate="print">
            <a:extLst>
              <a:ext uri="{28A0092B-C50C-407E-A947-70E740481C1C}">
                <a14:useLocalDpi xmlns:a14="http://schemas.microsoft.com/office/drawing/2010/main" val="0"/>
              </a:ext>
            </a:extLst>
          </a:blip>
          <a:srcRect t="9196" b="9196"/>
          <a:stretch/>
        </p:blipFill>
        <p:spPr>
          <a:xfrm>
            <a:off x="4612416" y="30234482"/>
            <a:ext cx="1645920" cy="1645920"/>
          </a:xfrm>
          <a:prstGeom prst="ellipse">
            <a:avLst/>
          </a:prstGeom>
        </p:spPr>
      </p:pic>
      <p:pic>
        <p:nvPicPr>
          <p:cNvPr id="72" name="Picture 71">
            <a:extLst>
              <a:ext uri="{FF2B5EF4-FFF2-40B4-BE49-F238E27FC236}">
                <a16:creationId xmlns:a16="http://schemas.microsoft.com/office/drawing/2014/main" id="{A0FC4E3E-C21B-6E72-0862-83FDDE099BB8}"/>
              </a:ext>
            </a:extLst>
          </p:cNvPr>
          <p:cNvPicPr>
            <a:picLocks noChangeAspect="1"/>
          </p:cNvPicPr>
          <p:nvPr/>
        </p:nvPicPr>
        <p:blipFill>
          <a:blip r:embed="rId60" cstate="print">
            <a:extLst>
              <a:ext uri="{28A0092B-C50C-407E-A947-70E740481C1C}">
                <a14:useLocalDpi xmlns:a14="http://schemas.microsoft.com/office/drawing/2010/main" val="0"/>
              </a:ext>
            </a:extLst>
          </a:blip>
          <a:srcRect/>
          <a:stretch/>
        </p:blipFill>
        <p:spPr>
          <a:xfrm>
            <a:off x="7254087" y="30044622"/>
            <a:ext cx="2103120" cy="2103120"/>
          </a:xfrm>
          <a:prstGeom prst="rect">
            <a:avLst/>
          </a:prstGeom>
        </p:spPr>
      </p:pic>
      <p:pic>
        <p:nvPicPr>
          <p:cNvPr id="73" name="Picture 72">
            <a:extLst>
              <a:ext uri="{FF2B5EF4-FFF2-40B4-BE49-F238E27FC236}">
                <a16:creationId xmlns:a16="http://schemas.microsoft.com/office/drawing/2014/main" id="{ED47B9AE-8B28-7B8F-EBBA-7F201BD9E3F6}"/>
              </a:ext>
            </a:extLst>
          </p:cNvPr>
          <p:cNvPicPr>
            <a:picLocks noChangeAspect="1"/>
          </p:cNvPicPr>
          <p:nvPr/>
        </p:nvPicPr>
        <p:blipFill>
          <a:blip r:embed="rId63" cstate="print">
            <a:extLst>
              <a:ext uri="{28A0092B-C50C-407E-A947-70E740481C1C}">
                <a14:useLocalDpi xmlns:a14="http://schemas.microsoft.com/office/drawing/2010/main" val="0"/>
              </a:ext>
            </a:extLst>
          </a:blip>
          <a:srcRect t="18680" b="18680"/>
          <a:stretch/>
        </p:blipFill>
        <p:spPr>
          <a:xfrm>
            <a:off x="7482687" y="30234482"/>
            <a:ext cx="1645920" cy="1645920"/>
          </a:xfrm>
          <a:prstGeom prst="ellipse">
            <a:avLst/>
          </a:prstGeom>
        </p:spPr>
      </p:pic>
      <p:pic>
        <p:nvPicPr>
          <p:cNvPr id="79" name="Picture 78">
            <a:extLst>
              <a:ext uri="{FF2B5EF4-FFF2-40B4-BE49-F238E27FC236}">
                <a16:creationId xmlns:a16="http://schemas.microsoft.com/office/drawing/2014/main" id="{EE1B6D2A-5364-3408-8160-FED68B880FA6}"/>
              </a:ext>
            </a:extLst>
          </p:cNvPr>
          <p:cNvPicPr>
            <a:picLocks noChangeAspect="1"/>
          </p:cNvPicPr>
          <p:nvPr/>
        </p:nvPicPr>
        <p:blipFill>
          <a:blip r:embed="rId60" cstate="print">
            <a:extLst>
              <a:ext uri="{28A0092B-C50C-407E-A947-70E740481C1C}">
                <a14:useLocalDpi xmlns:a14="http://schemas.microsoft.com/office/drawing/2010/main" val="0"/>
              </a:ext>
            </a:extLst>
          </a:blip>
          <a:srcRect/>
          <a:stretch/>
        </p:blipFill>
        <p:spPr>
          <a:xfrm>
            <a:off x="10113385" y="30098780"/>
            <a:ext cx="2103120" cy="2103120"/>
          </a:xfrm>
          <a:prstGeom prst="rect">
            <a:avLst/>
          </a:prstGeom>
        </p:spPr>
      </p:pic>
      <p:pic>
        <p:nvPicPr>
          <p:cNvPr id="80" name="Picture 79">
            <a:extLst>
              <a:ext uri="{FF2B5EF4-FFF2-40B4-BE49-F238E27FC236}">
                <a16:creationId xmlns:a16="http://schemas.microsoft.com/office/drawing/2014/main" id="{42B4EB74-8A41-260B-787C-DE443581FEF7}"/>
              </a:ext>
            </a:extLst>
          </p:cNvPr>
          <p:cNvPicPr>
            <a:picLocks noChangeAspect="1"/>
          </p:cNvPicPr>
          <p:nvPr/>
        </p:nvPicPr>
        <p:blipFill>
          <a:blip r:embed="rId64" cstate="print">
            <a:extLst>
              <a:ext uri="{28A0092B-C50C-407E-A947-70E740481C1C}">
                <a14:useLocalDpi xmlns:a14="http://schemas.microsoft.com/office/drawing/2010/main" val="0"/>
              </a:ext>
            </a:extLst>
          </a:blip>
          <a:srcRect t="8869" b="8869"/>
          <a:stretch/>
        </p:blipFill>
        <p:spPr>
          <a:xfrm>
            <a:off x="10341985" y="30287535"/>
            <a:ext cx="1645920" cy="1645920"/>
          </a:xfrm>
          <a:prstGeom prst="ellipse">
            <a:avLst/>
          </a:prstGeom>
        </p:spPr>
      </p:pic>
    </p:spTree>
    <p:extLst>
      <p:ext uri="{BB962C8B-B14F-4D97-AF65-F5344CB8AC3E}">
        <p14:creationId xmlns:p14="http://schemas.microsoft.com/office/powerpoint/2010/main" val="26806476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079F8CB76D0E34B89531DCE233395D6" ma:contentTypeVersion="17" ma:contentTypeDescription="Create a new document." ma:contentTypeScope="" ma:versionID="953364c32e2f499f1843ed6a4089e14b">
  <xsd:schema xmlns:xsd="http://www.w3.org/2001/XMLSchema" xmlns:xs="http://www.w3.org/2001/XMLSchema" xmlns:p="http://schemas.microsoft.com/office/2006/metadata/properties" xmlns:ns2="4eda033e-a47d-4c30-b1aa-2ec495e3f466" xmlns:ns3="5ab83896-aab5-4bd0-8483-2509975cde97" targetNamespace="http://schemas.microsoft.com/office/2006/metadata/properties" ma:root="true" ma:fieldsID="93a99f4d993657bb9cbaa934e3997751" ns2:_="" ns3:_="">
    <xsd:import namespace="4eda033e-a47d-4c30-b1aa-2ec495e3f466"/>
    <xsd:import namespace="5ab83896-aab5-4bd0-8483-2509975cde9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2:_Flow_SignoffStatu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da033e-a47d-4c30-b1aa-2ec495e3f4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b3ad41c-e6ec-499d-904a-2db7fbc6f09d"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element name="_Flow_SignoffStatus" ma:index="23" nillable="true" ma:displayName="Sign-off status" ma:internalName="Sign_x002d_off_x0020_status">
      <xsd:simpleType>
        <xsd:restriction base="dms:Text"/>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ab83896-aab5-4bd0-8483-2509975cde9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ded2f76-3d7f-42dd-9c06-17f0be1886d6}" ma:internalName="TaxCatchAll" ma:showField="CatchAllData" ma:web="5ab83896-aab5-4bd0-8483-2509975cde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5ab83896-aab5-4bd0-8483-2509975cde97" xsi:nil="true"/>
    <lcf76f155ced4ddcb4097134ff3c332f xmlns="4eda033e-a47d-4c30-b1aa-2ec495e3f466">
      <Terms xmlns="http://schemas.microsoft.com/office/infopath/2007/PartnerControls"/>
    </lcf76f155ced4ddcb4097134ff3c332f>
    <SharedWithUsers xmlns="5ab83896-aab5-4bd0-8483-2509975cde97">
      <UserInfo>
        <DisplayName/>
        <AccountId xsi:nil="true"/>
        <AccountType/>
      </UserInfo>
    </SharedWithUsers>
    <_Flow_SignoffStatus xmlns="4eda033e-a47d-4c30-b1aa-2ec495e3f466" xsi:nil="true"/>
  </documentManagement>
</p:properties>
</file>

<file path=customXml/itemProps1.xml><?xml version="1.0" encoding="utf-8"?>
<ds:datastoreItem xmlns:ds="http://schemas.openxmlformats.org/officeDocument/2006/customXml" ds:itemID="{D90CFEE1-6CF9-48A4-847C-73FF7C6846BA}">
  <ds:schemaRefs>
    <ds:schemaRef ds:uri="http://schemas.microsoft.com/sharepoint/v3/contenttype/forms"/>
  </ds:schemaRefs>
</ds:datastoreItem>
</file>

<file path=customXml/itemProps2.xml><?xml version="1.0" encoding="utf-8"?>
<ds:datastoreItem xmlns:ds="http://schemas.openxmlformats.org/officeDocument/2006/customXml" ds:itemID="{CE591962-9B77-44C6-AA7C-804DD9E2F6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da033e-a47d-4c30-b1aa-2ec495e3f466"/>
    <ds:schemaRef ds:uri="5ab83896-aab5-4bd0-8483-2509975cde9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A19850C-B132-4F9E-91AE-B86D28DA0AF3}">
  <ds:schemaRefs>
    <ds:schemaRef ds:uri="00f424ab-aac1-4e85-aff3-5353efc4b0c5"/>
    <ds:schemaRef ds:uri="21e6a8e8-1dff-48a6-ab9b-8d556c6946c0"/>
    <ds:schemaRef ds:uri="4eda033e-a47d-4c30-b1aa-2ec495e3f466"/>
    <ds:schemaRef ds:uri="5ab83896-aab5-4bd0-8483-2509975cde97"/>
    <ds:schemaRef ds:uri="7df78d0b-135a-4de7-9166-7c181cd87fb4"/>
    <ds:schemaRef ds:uri="b82b8420-1224-434e-88dd-320f73c97df7"/>
    <ds:schemaRef ds:uri="b8b77cdf-f277-4f3c-b37c-f518764b1e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1124</TotalTime>
  <Words>390</Words>
  <Application>Microsoft Office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Arial,Sans-Serif</vt:lpstr>
      <vt:lpstr>Calibri</vt:lpstr>
      <vt:lpstr>Century Gothic</vt:lpstr>
      <vt:lpstr>Garamond</vt:lpstr>
      <vt:lpstr>Office Theme</vt:lpstr>
      <vt:lpstr>PowerPoint Presentation</vt:lpstr>
    </vt:vector>
  </TitlesOfParts>
  <Company>HPES ACES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Hunter, Shanise Y. (LARC-E3)[SSAI DEVELOP]</dc:creator>
  <cp:lastModifiedBy>Bowler, Brent W. (LARC-E3)[RSES]</cp:lastModifiedBy>
  <cp:revision>33</cp:revision>
  <dcterms:created xsi:type="dcterms:W3CDTF">2019-02-05T16:32:03Z</dcterms:created>
  <dcterms:modified xsi:type="dcterms:W3CDTF">2025-04-03T14:31:06Z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0x0101002079F8CB76D0E34B89531DCE233395D6</vt:lpwstr>
  </property>
  <property fmtid="{D5CDD505-2E9C-101B-9397-08002B2CF9AE}" pid="3" name="MediaServiceImageTags">
    <vt:lpwstr/>
  </property>
  <property fmtid="{D5CDD505-2E9C-101B-9397-08002B2CF9AE}" pid="4" name="Order">
    <vt:lpwstr>42500.0000000000</vt:lpwstr>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y fmtid="{D5CDD505-2E9C-101B-9397-08002B2CF9AE}" pid="11" name="TriggerFlowInfo">
    <vt:lpwstr/>
  </property>
  <property fmtid="{D5CDD505-2E9C-101B-9397-08002B2CF9AE}" pid="12" name="xd_Signature">
    <vt:lpwstr/>
  </property>
</Properties>
</file>